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64" r:id="rId2"/>
    <p:sldId id="497" r:id="rId3"/>
    <p:sldId id="498" r:id="rId4"/>
    <p:sldId id="456" r:id="rId5"/>
    <p:sldId id="495" r:id="rId6"/>
    <p:sldId id="491" r:id="rId7"/>
    <p:sldId id="496" r:id="rId8"/>
    <p:sldId id="420" r:id="rId9"/>
    <p:sldId id="436" r:id="rId10"/>
    <p:sldId id="433" r:id="rId11"/>
    <p:sldId id="401" r:id="rId12"/>
    <p:sldId id="492" r:id="rId13"/>
    <p:sldId id="440" r:id="rId14"/>
    <p:sldId id="494" r:id="rId15"/>
    <p:sldId id="435" r:id="rId16"/>
    <p:sldId id="484" r:id="rId17"/>
    <p:sldId id="454" r:id="rId18"/>
    <p:sldId id="455" r:id="rId19"/>
    <p:sldId id="437" r:id="rId20"/>
    <p:sldId id="493" r:id="rId21"/>
    <p:sldId id="452" r:id="rId22"/>
    <p:sldId id="453" r:id="rId23"/>
    <p:sldId id="443" r:id="rId24"/>
    <p:sldId id="444" r:id="rId25"/>
    <p:sldId id="458" r:id="rId26"/>
    <p:sldId id="459" r:id="rId27"/>
    <p:sldId id="489" r:id="rId28"/>
    <p:sldId id="490" r:id="rId29"/>
    <p:sldId id="460" r:id="rId30"/>
    <p:sldId id="461" r:id="rId31"/>
    <p:sldId id="463" r:id="rId32"/>
    <p:sldId id="462" r:id="rId33"/>
    <p:sldId id="450" r:id="rId34"/>
    <p:sldId id="447" r:id="rId35"/>
    <p:sldId id="488" r:id="rId36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88432" autoAdjust="0"/>
  </p:normalViewPr>
  <p:slideViewPr>
    <p:cSldViewPr snapToGrid="0">
      <p:cViewPr>
        <p:scale>
          <a:sx n="87" d="100"/>
          <a:sy n="87" d="100"/>
        </p:scale>
        <p:origin x="-16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330" y="-90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93817-BFCD-4041-87A3-08AC9B5F5DE2}" type="datetimeFigureOut">
              <a:rPr lang="tr-TR" smtClean="0"/>
              <a:t>20.07.2018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89827-9844-4BE8-B507-D48AAAFBE9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876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D01A7-D438-480B-83A2-C819714F0368}" type="datetimeFigureOut">
              <a:rPr lang="tr-TR" smtClean="0"/>
              <a:t>20.07.2018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FEB50-A3A5-4057-AA32-8436525CDD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203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FEB50-A3A5-4057-AA32-8436525CDD5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3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FEB50-A3A5-4057-AA32-8436525CDD5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3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FEB50-A3A5-4057-AA32-8436525CDD5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65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FEB50-A3A5-4057-AA32-8436525CDD5D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3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FEB50-A3A5-4057-AA32-8436525CDD5D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33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FEB50-A3A5-4057-AA32-8436525CDD5D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33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FEB50-A3A5-4057-AA32-8436525CDD5D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3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9448800" y="6476134"/>
            <a:ext cx="2743200" cy="365125"/>
          </a:xfrm>
        </p:spPr>
        <p:txBody>
          <a:bodyPr/>
          <a:lstStyle/>
          <a:p>
            <a:fld id="{3CD639D4-BFD7-4554-B88A-C916EFA269EF}" type="slidenum">
              <a:rPr lang="tr-TR" smtClean="0"/>
              <a:t>‹#›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7" y="104690"/>
            <a:ext cx="1988137" cy="9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8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6FF19-0A35-4426-8CB2-F886AD33CDF6}" type="datetimeFigureOut">
              <a:rPr lang="tr-TR" smtClean="0"/>
              <a:t>20.07.2018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448800" y="64533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CD639D4-BFD7-4554-B88A-C916EFA269E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176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s.osym.gov.t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s.osym.gov.t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sym.gov.tr/" TargetMode="Externa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03517" y="1112805"/>
            <a:ext cx="12192000" cy="58690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altLang="tr-TR" sz="6000" b="1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2018 </a:t>
            </a:r>
            <a:r>
              <a:rPr lang="tr-TR" sz="6000" b="1" dirty="0" smtClean="0">
                <a:solidFill>
                  <a:schemeClr val="accent3">
                    <a:lumMod val="50000"/>
                  </a:schemeClr>
                </a:solidFill>
              </a:rPr>
              <a:t>DİKEY </a:t>
            </a:r>
            <a:r>
              <a:rPr lang="tr-TR" sz="6000" b="1" dirty="0">
                <a:solidFill>
                  <a:schemeClr val="accent3">
                    <a:lumMod val="50000"/>
                  </a:schemeClr>
                </a:solidFill>
              </a:rPr>
              <a:t>GEÇİŞ </a:t>
            </a:r>
            <a:r>
              <a:rPr lang="tr-TR" sz="6000" b="1" dirty="0" smtClean="0">
                <a:solidFill>
                  <a:schemeClr val="accent3">
                    <a:lumMod val="50000"/>
                  </a:schemeClr>
                </a:solidFill>
              </a:rPr>
              <a:t>SINAVI ve</a:t>
            </a:r>
            <a:endParaRPr lang="tr-TR" altLang="tr-TR" sz="6000" b="1" dirty="0">
              <a:solidFill>
                <a:schemeClr val="accent3">
                  <a:lumMod val="50000"/>
                </a:schemeClr>
              </a:solidFill>
              <a:ea typeface="ＭＳ Ｐゴシック" pitchFamily="34" charset="-128"/>
            </a:endParaRPr>
          </a:p>
          <a:p>
            <a:pPr>
              <a:defRPr/>
            </a:pPr>
            <a:r>
              <a:rPr lang="tr-TR" sz="6000" b="1" dirty="0" smtClean="0">
                <a:solidFill>
                  <a:schemeClr val="accent3">
                    <a:lumMod val="50000"/>
                  </a:schemeClr>
                </a:solidFill>
              </a:rPr>
              <a:t>KAMU </a:t>
            </a:r>
            <a:r>
              <a:rPr lang="tr-TR" sz="6000" b="1" dirty="0" smtClean="0">
                <a:solidFill>
                  <a:schemeClr val="accent3">
                    <a:lumMod val="50000"/>
                  </a:schemeClr>
                </a:solidFill>
              </a:rPr>
              <a:t>PERSONELİ SEÇME </a:t>
            </a:r>
            <a:r>
              <a:rPr lang="tr-TR" sz="6000" b="1" dirty="0" smtClean="0">
                <a:solidFill>
                  <a:schemeClr val="accent3">
                    <a:lumMod val="50000"/>
                  </a:schemeClr>
                </a:solidFill>
              </a:rPr>
              <a:t>SINAVI </a:t>
            </a:r>
            <a:r>
              <a:rPr lang="tr-TR" altLang="tr-TR" sz="6000" b="1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tr-TR" altLang="tr-TR" sz="6000" b="1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DGS ve KPSS) </a:t>
            </a:r>
            <a:endParaRPr lang="tr-TR" altLang="tr-TR" sz="6000" b="1" dirty="0">
              <a:solidFill>
                <a:schemeClr val="accent3">
                  <a:lumMod val="50000"/>
                </a:schemeClr>
              </a:solidFill>
              <a:ea typeface="ＭＳ Ｐゴシック" pitchFamily="34" charset="-128"/>
            </a:endParaRPr>
          </a:p>
          <a:p>
            <a:pPr>
              <a:defRPr/>
            </a:pPr>
            <a:r>
              <a:rPr lang="tr-TR" altLang="tr-TR" sz="6000" b="1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GÖREVLİ </a:t>
            </a:r>
            <a:r>
              <a:rPr lang="tr-TR" altLang="tr-TR" sz="6000" b="1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BİLGİLENDİRME TOPLANTISI</a:t>
            </a:r>
            <a:endParaRPr lang="tr-TR" altLang="tr-TR" sz="6000" b="1" dirty="0">
              <a:solidFill>
                <a:schemeClr val="accent3">
                  <a:lumMod val="50000"/>
                </a:schemeClr>
              </a:solidFill>
              <a:ea typeface="ＭＳ Ｐゴシック" pitchFamily="34" charset="-128"/>
            </a:endParaRPr>
          </a:p>
          <a:p>
            <a:pPr>
              <a:defRPr/>
            </a:pPr>
            <a:r>
              <a:rPr lang="tr-TR" sz="3200" b="1" dirty="0" smtClean="0">
                <a:solidFill>
                  <a:srgbClr val="FF0000"/>
                </a:solidFill>
                <a:ea typeface="ＭＳ Ｐゴシック" pitchFamily="34" charset="-128"/>
              </a:rPr>
              <a:t>ÖLÇME</a:t>
            </a:r>
            <a:r>
              <a:rPr lang="tr-TR" sz="3200" b="1" dirty="0" smtClean="0">
                <a:solidFill>
                  <a:srgbClr val="FF0000"/>
                </a:solidFill>
                <a:ea typeface="ＭＳ Ｐゴシック" pitchFamily="34" charset="-128"/>
              </a:rPr>
              <a:t>, SEÇME VE YERLEŞTİRME MERKEZİ BAŞKANLIĞI</a:t>
            </a:r>
          </a:p>
          <a:p>
            <a:pPr>
              <a:defRPr/>
            </a:pPr>
            <a:r>
              <a:rPr lang="tr-TR" sz="2800" b="1" dirty="0" smtClean="0">
                <a:solidFill>
                  <a:srgbClr val="FF0000"/>
                </a:solidFill>
                <a:ea typeface="ＭＳ Ｐゴシック" pitchFamily="34" charset="-128"/>
              </a:rPr>
              <a:t>Sınav Görevlileri Yönetimi Daire Başkanlığı</a:t>
            </a:r>
          </a:p>
          <a:p>
            <a:pPr>
              <a:defRPr/>
            </a:pPr>
            <a:endParaRPr lang="tr-TR" sz="2000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altLang="tr-T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6906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şlık 1"/>
          <p:cNvSpPr txBox="1">
            <a:spLocks/>
          </p:cNvSpPr>
          <p:nvPr/>
        </p:nvSpPr>
        <p:spPr bwMode="auto">
          <a:xfrm>
            <a:off x="4045527" y="0"/>
            <a:ext cx="8146473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TOPLANTI</a:t>
            </a:r>
            <a:endParaRPr lang="tr-TR" sz="2800" b="1" u="sng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013708" y="1124939"/>
            <a:ext cx="53037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2400" dirty="0" smtClean="0">
                <a:solidFill>
                  <a:srgbClr val="FF0000"/>
                </a:solidFill>
              </a:rPr>
              <a:t>Bina Sınav Sorumluları sınav </a:t>
            </a:r>
            <a:r>
              <a:rPr lang="tr-TR" sz="2400" dirty="0">
                <a:solidFill>
                  <a:srgbClr val="FF0000"/>
                </a:solidFill>
              </a:rPr>
              <a:t>başlama saatinden </a:t>
            </a:r>
            <a:r>
              <a:rPr lang="tr-TR" sz="2400" dirty="0" smtClean="0">
                <a:solidFill>
                  <a:srgbClr val="FF0000"/>
                </a:solidFill>
              </a:rPr>
              <a:t>1 saat 30 dakika </a:t>
            </a:r>
            <a:r>
              <a:rPr lang="tr-TR" sz="2400" dirty="0">
                <a:solidFill>
                  <a:srgbClr val="FF0000"/>
                </a:solidFill>
              </a:rPr>
              <a:t>önce Salon Başkanları ile toplantı </a:t>
            </a:r>
            <a:r>
              <a:rPr lang="tr-TR" sz="2400" dirty="0" smtClean="0">
                <a:solidFill>
                  <a:srgbClr val="FF0000"/>
                </a:solidFill>
              </a:rPr>
              <a:t>yapacaklardır.</a:t>
            </a:r>
          </a:p>
          <a:p>
            <a:pPr lvl="0" algn="just"/>
            <a:endParaRPr lang="tr-TR" sz="2400" dirty="0"/>
          </a:p>
          <a:p>
            <a:pPr lvl="0"/>
            <a:r>
              <a:rPr lang="tr-TR" sz="2400" dirty="0" smtClean="0"/>
              <a:t>Bu </a:t>
            </a:r>
            <a:r>
              <a:rPr lang="tr-TR" sz="2400" dirty="0"/>
              <a:t>toplantıda Sınav Günü </a:t>
            </a:r>
            <a:r>
              <a:rPr lang="tr-TR" sz="2400" dirty="0" smtClean="0"/>
              <a:t>Yazısında bildirilen notlar ve </a:t>
            </a:r>
            <a:r>
              <a:rPr lang="tr-TR" sz="2400" dirty="0"/>
              <a:t>sınavın uygulanmasına yönelik </a:t>
            </a:r>
            <a:r>
              <a:rPr lang="tr-TR" sz="2400" dirty="0" smtClean="0"/>
              <a:t>kurallar Salon Başkanlarına hatırlatılacaktır. </a:t>
            </a:r>
          </a:p>
          <a:p>
            <a:pPr lvl="0" algn="just"/>
            <a:endParaRPr lang="tr-TR" sz="2400" dirty="0"/>
          </a:p>
          <a:p>
            <a:pPr lvl="0" algn="just"/>
            <a:r>
              <a:rPr lang="tr-TR" sz="2400" dirty="0" smtClean="0"/>
              <a:t>Görevli değişiklikleri </a:t>
            </a:r>
            <a:r>
              <a:rPr lang="tr-TR" sz="2400" b="1" i="1" u="sng" dirty="0" smtClean="0">
                <a:solidFill>
                  <a:srgbClr val="FF0000"/>
                </a:solidFill>
              </a:rPr>
              <a:t>SINAV GÖREV KODU</a:t>
            </a:r>
            <a:r>
              <a:rPr lang="tr-TR" sz="2400" dirty="0" smtClean="0"/>
              <a:t>’ </a:t>
            </a:r>
            <a:r>
              <a:rPr lang="tr-TR" sz="2400" dirty="0" err="1" smtClean="0"/>
              <a:t>na</a:t>
            </a:r>
            <a:r>
              <a:rPr lang="tr-TR" sz="2400" dirty="0" smtClean="0"/>
              <a:t> göre yapılacaktır.</a:t>
            </a:r>
            <a:endParaRPr lang="tr-TR" sz="2400" dirty="0">
              <a:effectLst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44" y="1742803"/>
            <a:ext cx="4608851" cy="30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694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 bwMode="auto">
          <a:xfrm>
            <a:off x="2351314" y="0"/>
            <a:ext cx="9840687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>
                <a:solidFill>
                  <a:srgbClr val="C00000"/>
                </a:solidFill>
                <a:ea typeface="ＭＳ Ｐゴシック" pitchFamily="34" charset="-128"/>
              </a:rPr>
              <a:t>2018 </a:t>
            </a:r>
            <a:r>
              <a:rPr lang="tr-TR" sz="2800" b="1" u="sng" dirty="0" err="1">
                <a:solidFill>
                  <a:srgbClr val="C00000"/>
                </a:solidFill>
                <a:ea typeface="ＭＳ Ｐゴシック" pitchFamily="34" charset="-128"/>
              </a:rPr>
              <a:t>KPSS</a:t>
            </a:r>
            <a:r>
              <a:rPr lang="tr-TR" sz="2800" b="1" u="sng" dirty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(</a:t>
            </a:r>
            <a:r>
              <a:rPr lang="tr-TR" sz="2800" b="1" u="sng" dirty="0" err="1" smtClean="0">
                <a:solidFill>
                  <a:srgbClr val="C00000"/>
                </a:solidFill>
                <a:ea typeface="ＭＳ Ｐゴシック" pitchFamily="34" charset="-128"/>
              </a:rPr>
              <a:t>GK-GY</a:t>
            </a: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) ADAYLARIN SINAV BİNALARINA ALINMALARI</a:t>
            </a:r>
            <a:endParaRPr lang="tr-TR" sz="2800" b="1" u="sng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80557" y="1744999"/>
            <a:ext cx="11155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4800" dirty="0" smtClean="0"/>
              <a:t>Adaylar sınavdan 1 </a:t>
            </a:r>
            <a:r>
              <a:rPr lang="tr-TR" sz="4800" dirty="0"/>
              <a:t>saat 15 dakika </a:t>
            </a:r>
            <a:r>
              <a:rPr lang="tr-TR" sz="4800" dirty="0" smtClean="0"/>
              <a:t>önce</a:t>
            </a:r>
          </a:p>
          <a:p>
            <a:pPr algn="just"/>
            <a:r>
              <a:rPr lang="tr-TR" sz="4800" dirty="0" smtClean="0"/>
              <a:t> </a:t>
            </a:r>
            <a:endParaRPr lang="tr-TR" sz="4800" dirty="0"/>
          </a:p>
          <a:p>
            <a:pPr algn="just"/>
            <a:r>
              <a:rPr lang="tr-TR" sz="4000" b="1" dirty="0" smtClean="0">
                <a:solidFill>
                  <a:srgbClr val="FF0000"/>
                </a:solidFill>
              </a:rPr>
              <a:t>10:15’te başlayacak sınav için saat 09:00’da, </a:t>
            </a:r>
          </a:p>
          <a:p>
            <a:pPr algn="just"/>
            <a:r>
              <a:rPr lang="tr-TR" sz="36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tr-TR" sz="4800" dirty="0" smtClean="0"/>
              <a:t>sınav binalarına alınmaya başlanacaktır.</a:t>
            </a:r>
            <a:endParaRPr lang="tr-TR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39053283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 txBox="1">
            <a:spLocks/>
          </p:cNvSpPr>
          <p:nvPr/>
        </p:nvSpPr>
        <p:spPr bwMode="auto">
          <a:xfrm>
            <a:off x="1147666" y="0"/>
            <a:ext cx="11044336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400" b="1" u="sng" dirty="0" smtClean="0">
                <a:solidFill>
                  <a:srgbClr val="C00000"/>
                </a:solidFill>
                <a:ea typeface="ＭＳ Ｐゴシック" pitchFamily="34" charset="-128"/>
              </a:rPr>
              <a:t>2018 </a:t>
            </a:r>
            <a:r>
              <a:rPr lang="tr-TR" sz="2400" b="1" u="sng" dirty="0" err="1" smtClean="0">
                <a:solidFill>
                  <a:srgbClr val="C00000"/>
                </a:solidFill>
                <a:ea typeface="ＭＳ Ｐゴシック" pitchFamily="34" charset="-128"/>
              </a:rPr>
              <a:t>KPSS</a:t>
            </a:r>
            <a:r>
              <a:rPr lang="tr-TR" sz="2400" b="1" u="sng" dirty="0" smtClean="0">
                <a:solidFill>
                  <a:srgbClr val="C00000"/>
                </a:solidFill>
                <a:ea typeface="ＭＳ Ｐゴシック" pitchFamily="34" charset="-128"/>
              </a:rPr>
              <a:t> (Eğitim Bilimleri) ADAYLARIN SINAV BİNALARINA ALINMALARI</a:t>
            </a:r>
            <a:endParaRPr lang="tr-TR" sz="2400" b="1" u="sng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80557" y="1744999"/>
            <a:ext cx="11155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4800" dirty="0" smtClean="0"/>
              <a:t>Adaylar sınavdan 1 </a:t>
            </a:r>
            <a:r>
              <a:rPr lang="tr-TR" sz="4800" dirty="0"/>
              <a:t>saat 15 dakika </a:t>
            </a:r>
            <a:r>
              <a:rPr lang="tr-TR" sz="4800" dirty="0" smtClean="0"/>
              <a:t>önce</a:t>
            </a:r>
          </a:p>
          <a:p>
            <a:pPr algn="just"/>
            <a:r>
              <a:rPr lang="tr-TR" sz="4800" dirty="0" smtClean="0"/>
              <a:t> </a:t>
            </a:r>
            <a:endParaRPr lang="tr-TR" sz="4800" dirty="0"/>
          </a:p>
          <a:p>
            <a:pPr algn="just"/>
            <a:r>
              <a:rPr lang="tr-TR" sz="4000" b="1" dirty="0" smtClean="0">
                <a:solidFill>
                  <a:srgbClr val="FF0000"/>
                </a:solidFill>
              </a:rPr>
              <a:t>14:45’te başlayacak sınav için saat 13:30’da, </a:t>
            </a:r>
          </a:p>
          <a:p>
            <a:pPr algn="just"/>
            <a:r>
              <a:rPr lang="tr-TR" sz="36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tr-TR" sz="4800" dirty="0" smtClean="0"/>
              <a:t>sınav binalarına alınmaya başlanacaktır.</a:t>
            </a:r>
            <a:endParaRPr lang="tr-TR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81313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şlık 1"/>
          <p:cNvSpPr txBox="1">
            <a:spLocks/>
          </p:cNvSpPr>
          <p:nvPr/>
        </p:nvSpPr>
        <p:spPr bwMode="auto">
          <a:xfrm>
            <a:off x="4045527" y="0"/>
            <a:ext cx="8146473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ADAYLARIN SINAV BİNASINA ALINMASI</a:t>
            </a:r>
            <a:endParaRPr lang="tr-TR" sz="2800" b="1" u="sng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33244" y="1828171"/>
            <a:ext cx="1105906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4000" dirty="0" smtClean="0"/>
              <a:t>Sınavdan </a:t>
            </a:r>
            <a:r>
              <a:rPr lang="tr-TR" sz="4000" dirty="0" smtClean="0">
                <a:solidFill>
                  <a:srgbClr val="FF0000"/>
                </a:solidFill>
              </a:rPr>
              <a:t>1 saat 15 dakika </a:t>
            </a:r>
            <a:r>
              <a:rPr lang="tr-TR" sz="4000" dirty="0" smtClean="0"/>
              <a:t>önce adaylar sınav binasına alınacağından, belirtilen saatte Bina Sınav Sorumlusu Yardımcısı bina girişinde hazır bulunarak adaylara gerekli açıklamaları yapacak ve  adayları binaya almaya başlayacaktır.</a:t>
            </a:r>
          </a:p>
        </p:txBody>
      </p:sp>
    </p:spTree>
    <p:extLst>
      <p:ext uri="{BB962C8B-B14F-4D97-AF65-F5344CB8AC3E}">
        <p14:creationId xmlns:p14="http://schemas.microsoft.com/office/powerpoint/2010/main" val="16474349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şlık 1"/>
          <p:cNvSpPr txBox="1">
            <a:spLocks/>
          </p:cNvSpPr>
          <p:nvPr/>
        </p:nvSpPr>
        <p:spPr bwMode="auto">
          <a:xfrm>
            <a:off x="4045527" y="0"/>
            <a:ext cx="8146473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ADAYLARIN SINAV BİNASINA ALINMASI</a:t>
            </a:r>
            <a:endParaRPr lang="tr-TR" sz="2800" b="1" u="sng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33244" y="1828171"/>
            <a:ext cx="110590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4000" dirty="0" smtClean="0">
                <a:effectLst/>
              </a:rPr>
              <a:t>Adayların Sınav Binalarına alınmaları esnasında, öncelikle bina yedek görevlileri gerekli kontrolleri yapacak daha sonra  emniyet görevlileri aramalarını yapacaklardır.</a:t>
            </a:r>
            <a:endParaRPr lang="tr-TR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0964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 bwMode="auto">
          <a:xfrm>
            <a:off x="6084277" y="0"/>
            <a:ext cx="6107723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BİNAYA GİRİŞ İÇİN GEREKLİ BELGELER</a:t>
            </a:r>
            <a:endParaRPr lang="tr-TR" sz="2800" b="1" u="sng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06437" y="2209470"/>
            <a:ext cx="111556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tr-TR" sz="3200" u="sng" dirty="0"/>
              <a:t>Türkiye Cumhuriyeti Nüfus </a:t>
            </a:r>
            <a:r>
              <a:rPr lang="tr-TR" sz="3200" u="sng" dirty="0" smtClean="0"/>
              <a:t>Cüzdanı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tr-TR" sz="3200" u="sng" dirty="0" smtClean="0"/>
              <a:t>Türkiye </a:t>
            </a:r>
            <a:r>
              <a:rPr lang="tr-TR" sz="3200" u="sng" dirty="0"/>
              <a:t>Cumhuriyeti Kimlik </a:t>
            </a:r>
            <a:r>
              <a:rPr lang="tr-TR" sz="3200" u="sng" dirty="0" smtClean="0"/>
              <a:t>Kartı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tr-TR" sz="3200" u="sng" dirty="0" smtClean="0"/>
              <a:t>Pasaport (Süresi Geçerli) 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tr-TR" sz="3200" u="sng" dirty="0"/>
              <a:t>Kuzey Kıbrıs Türk Cumhuriyeti Kimlik </a:t>
            </a:r>
            <a:r>
              <a:rPr lang="tr-TR" sz="3200" u="sng" dirty="0" smtClean="0"/>
              <a:t>Kartı</a:t>
            </a:r>
            <a:endParaRPr lang="tr-TR" sz="3200" u="sng" dirty="0"/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tr-TR" sz="3200" u="sng" dirty="0"/>
              <a:t>Pembe/Mavi </a:t>
            </a:r>
            <a:r>
              <a:rPr lang="tr-TR" sz="3200" u="sng" dirty="0" smtClean="0"/>
              <a:t>Kart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tr-TR" sz="3200" u="sng" dirty="0" smtClean="0"/>
              <a:t>Geçici Kimlik Belgesi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Olmayan hiçbir aday/görevli sınav binasına alınmayacaktır.</a:t>
            </a:r>
            <a:endParaRPr lang="tr-TR" sz="36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506437" y="1241609"/>
            <a:ext cx="11329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Yanında, </a:t>
            </a:r>
            <a:r>
              <a:rPr lang="tr-TR" sz="2800" b="1" dirty="0">
                <a:solidFill>
                  <a:srgbClr val="FF0000"/>
                </a:solidFill>
              </a:rPr>
              <a:t>g</a:t>
            </a:r>
            <a:r>
              <a:rPr lang="tr-TR" sz="2800" b="1" dirty="0" smtClean="0">
                <a:solidFill>
                  <a:srgbClr val="FF0000"/>
                </a:solidFill>
              </a:rPr>
              <a:t>örevliler için Görevli Belgesi/Kartı, 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	       adaylar için Sınava Giriş Belgesi ile;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225" y="561179"/>
            <a:ext cx="2244775" cy="131574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25" y="1524000"/>
            <a:ext cx="2244774" cy="108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26" y="2195716"/>
            <a:ext cx="2266924" cy="139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26" y="3231903"/>
            <a:ext cx="2266923" cy="107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27" y="3912693"/>
            <a:ext cx="2266922" cy="142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295" y="5125202"/>
            <a:ext cx="2173704" cy="163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7162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40587" y="2145450"/>
            <a:ext cx="639995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22.10.2014 tarihli ve 6883 sayılı Geçici Koruma Yönetmeliği’nin 22. maddesi gereğince düzenlenen kimlik belgeleri sınava giriş için geçerli olan kimlik belgesi olarak kabul edilir.</a:t>
            </a:r>
          </a:p>
          <a:p>
            <a:pPr algn="just"/>
            <a:endParaRPr lang="tr-TR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rgbClr val="FF0000"/>
                </a:solidFill>
              </a:rPr>
              <a:t>Uluslararası Koruma Başvuru Sahibi Kimlik Belgesi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FF0000"/>
                </a:solidFill>
              </a:rPr>
              <a:t>Uluslararası Koruma Başvuru </a:t>
            </a:r>
            <a:r>
              <a:rPr lang="tr-TR" sz="2000" dirty="0" smtClean="0">
                <a:solidFill>
                  <a:srgbClr val="FF0000"/>
                </a:solidFill>
              </a:rPr>
              <a:t>Sahibi Kayıt Belgesi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rgbClr val="FF0000"/>
                </a:solidFill>
              </a:rPr>
              <a:t>Geçici Koruma Kimlik Belgesi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FF0000"/>
                </a:solidFill>
              </a:rPr>
              <a:t>Uluslararası </a:t>
            </a:r>
            <a:r>
              <a:rPr lang="tr-TR" sz="2000" dirty="0" smtClean="0">
                <a:solidFill>
                  <a:srgbClr val="FF0000"/>
                </a:solidFill>
              </a:rPr>
              <a:t>Koruma Statü Sahibi Kimlik Belgesi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5" name="Başlık 1"/>
          <p:cNvSpPr txBox="1">
            <a:spLocks/>
          </p:cNvSpPr>
          <p:nvPr/>
        </p:nvSpPr>
        <p:spPr bwMode="auto">
          <a:xfrm>
            <a:off x="5761004" y="127223"/>
            <a:ext cx="6107723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KİMLİK BELGELERİ</a:t>
            </a:r>
            <a:endParaRPr lang="tr-TR" sz="2800" b="1" u="sng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65" y="1475299"/>
            <a:ext cx="5365136" cy="434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42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 bwMode="auto">
          <a:xfrm>
            <a:off x="7962314" y="0"/>
            <a:ext cx="4229686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GENEL </a:t>
            </a:r>
            <a:r>
              <a:rPr lang="tr-TR" sz="2800" b="1" u="sng" dirty="0">
                <a:solidFill>
                  <a:srgbClr val="C00000"/>
                </a:solidFill>
                <a:ea typeface="ＭＳ Ｐゴシック" pitchFamily="34" charset="-128"/>
              </a:rPr>
              <a:t>BİLGİLER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06437" y="1788797"/>
            <a:ext cx="11155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tr-TR" sz="4400" dirty="0" smtClean="0"/>
              <a:t>Adaylar, </a:t>
            </a:r>
            <a:r>
              <a:rPr lang="tr-TR" sz="4400" dirty="0" smtClean="0">
                <a:solidFill>
                  <a:srgbClr val="FF0000"/>
                </a:solidFill>
              </a:rPr>
              <a:t>SALON TANITIM </a:t>
            </a:r>
            <a:r>
              <a:rPr lang="tr-TR" sz="4400" dirty="0" err="1" smtClean="0">
                <a:solidFill>
                  <a:srgbClr val="FF0000"/>
                </a:solidFill>
              </a:rPr>
              <a:t>FORMU</a:t>
            </a:r>
            <a:r>
              <a:rPr lang="tr-TR" sz="4400" dirty="0" err="1" smtClean="0"/>
              <a:t>’nda</a:t>
            </a:r>
            <a:r>
              <a:rPr lang="tr-TR" sz="4400" dirty="0" smtClean="0"/>
              <a:t> belirtilen sınav salonu oturma düzenine göre oturtulacaktır.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2797701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18874" y="1751437"/>
            <a:ext cx="112315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4000" dirty="0"/>
              <a:t>2018 </a:t>
            </a:r>
            <a:r>
              <a:rPr lang="tr-TR" sz="4000" dirty="0" smtClean="0"/>
              <a:t>KPSS ve DGS’de, </a:t>
            </a:r>
            <a:r>
              <a:rPr lang="tr-TR" sz="4000" dirty="0"/>
              <a:t>cevap kağıdı </a:t>
            </a:r>
            <a:r>
              <a:rPr lang="tr-TR" sz="4000" dirty="0" smtClean="0"/>
              <a:t>uygulanacaktır.</a:t>
            </a:r>
          </a:p>
          <a:p>
            <a:pPr lvl="0" algn="just"/>
            <a:endParaRPr lang="tr-TR" sz="4000" dirty="0" smtClean="0"/>
          </a:p>
          <a:p>
            <a:pPr lvl="0" algn="just"/>
            <a:r>
              <a:rPr lang="tr-TR" sz="4000" dirty="0">
                <a:solidFill>
                  <a:srgbClr val="FF0000"/>
                </a:solidFill>
              </a:rPr>
              <a:t>K</a:t>
            </a:r>
            <a:r>
              <a:rPr lang="tr-TR" sz="4000" dirty="0" smtClean="0">
                <a:solidFill>
                  <a:srgbClr val="FF0000"/>
                </a:solidFill>
              </a:rPr>
              <a:t>ırmızı</a:t>
            </a:r>
            <a:r>
              <a:rPr lang="tr-TR" sz="4000" dirty="0" smtClean="0"/>
              <a:t> </a:t>
            </a:r>
            <a:r>
              <a:rPr lang="tr-TR" sz="4000" dirty="0"/>
              <a:t>kutulara </a:t>
            </a:r>
            <a:r>
              <a:rPr lang="tr-TR" sz="4000" dirty="0" smtClean="0"/>
              <a:t>Cevap </a:t>
            </a:r>
            <a:r>
              <a:rPr lang="tr-TR" sz="4000" dirty="0"/>
              <a:t>Kağıtları Dönüş </a:t>
            </a:r>
            <a:r>
              <a:rPr lang="tr-TR" sz="4000" dirty="0" smtClean="0"/>
              <a:t>Poşetleri;</a:t>
            </a:r>
          </a:p>
          <a:p>
            <a:pPr lvl="0" algn="just"/>
            <a:endParaRPr lang="tr-TR" sz="4000" dirty="0"/>
          </a:p>
          <a:p>
            <a:pPr lvl="0" algn="just"/>
            <a:r>
              <a:rPr lang="tr-TR" sz="4000" dirty="0" smtClean="0">
                <a:solidFill>
                  <a:srgbClr val="00B0F0"/>
                </a:solidFill>
              </a:rPr>
              <a:t>Mavi</a:t>
            </a:r>
            <a:r>
              <a:rPr lang="tr-TR" sz="4000" dirty="0" smtClean="0"/>
              <a:t> </a:t>
            </a:r>
            <a:r>
              <a:rPr lang="tr-TR" sz="4000" dirty="0"/>
              <a:t>kutulara ise Salon Sınav Evrakı </a:t>
            </a:r>
            <a:r>
              <a:rPr lang="tr-TR" sz="4000" dirty="0" smtClean="0"/>
              <a:t>Poşetleri </a:t>
            </a:r>
            <a:r>
              <a:rPr lang="tr-TR" sz="4000" dirty="0"/>
              <a:t>konulacaktır.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904285" y="202223"/>
            <a:ext cx="4062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GENEL </a:t>
            </a:r>
            <a:r>
              <a:rPr lang="tr-T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BİLGİLER</a:t>
            </a:r>
          </a:p>
        </p:txBody>
      </p:sp>
    </p:spTree>
    <p:extLst>
      <p:ext uri="{BB962C8B-B14F-4D97-AF65-F5344CB8AC3E}">
        <p14:creationId xmlns:p14="http://schemas.microsoft.com/office/powerpoint/2010/main" val="37277790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 bwMode="auto">
          <a:xfrm>
            <a:off x="7962314" y="0"/>
            <a:ext cx="4229686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GENEL </a:t>
            </a:r>
            <a:r>
              <a:rPr lang="tr-TR" sz="2800" b="1" u="sng" dirty="0">
                <a:solidFill>
                  <a:srgbClr val="C00000"/>
                </a:solidFill>
                <a:ea typeface="ＭＳ Ｐゴシック" pitchFamily="34" charset="-128"/>
              </a:rPr>
              <a:t>BİLGİLER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06437" y="1572470"/>
            <a:ext cx="11155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600" b="1" dirty="0" smtClean="0"/>
              <a:t>Saat 10:15’te başlayacak sınav için 10.00’dan sonra, hiçbir aday sınav binasına alınmayacak, </a:t>
            </a:r>
            <a:r>
              <a:rPr lang="tr-TR" sz="3600" b="1" dirty="0"/>
              <a:t>s</a:t>
            </a:r>
            <a:r>
              <a:rPr lang="tr-TR" sz="3600" b="1" dirty="0" smtClean="0"/>
              <a:t>ınav binasının kapısı girişlere kapatılacaktır.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51692" y="3989566"/>
            <a:ext cx="113104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2400" dirty="0" smtClean="0">
                <a:solidFill>
                  <a:srgbClr val="FF0000"/>
                </a:solidFill>
              </a:rPr>
              <a:t>Uygulama : </a:t>
            </a:r>
            <a:r>
              <a:rPr lang="tr-TR" sz="2400" dirty="0" smtClean="0"/>
              <a:t>Sınav </a:t>
            </a:r>
            <a:r>
              <a:rPr lang="tr-TR" sz="2400" dirty="0"/>
              <a:t>başlama saatinden en geç 15 dakika önce sınav binasına gelen adayları sınav binasına alınız. Bu süreden sonra gelen </a:t>
            </a:r>
            <a:r>
              <a:rPr lang="tr-TR" sz="2400" dirty="0" smtClean="0"/>
              <a:t>adaylar </a:t>
            </a:r>
            <a:r>
              <a:rPr lang="tr-TR" sz="2400" dirty="0"/>
              <a:t>her ne sebeple </a:t>
            </a:r>
            <a:r>
              <a:rPr lang="tr-TR" sz="2400" dirty="0" smtClean="0"/>
              <a:t>olursa olsun kesinlikle </a:t>
            </a:r>
            <a:r>
              <a:rPr lang="tr-TR" sz="2400" dirty="0"/>
              <a:t>sınav binasına </a:t>
            </a:r>
            <a:r>
              <a:rPr lang="tr-TR" sz="2400" dirty="0" smtClean="0"/>
              <a:t>alınmayacaktır. </a:t>
            </a:r>
            <a:r>
              <a:rPr lang="tr-TR" sz="2400" dirty="0"/>
              <a:t>Eğer belirtilen süre dâhilinde sınav binasına gelmiş </a:t>
            </a:r>
            <a:r>
              <a:rPr lang="tr-TR" sz="2400" dirty="0" smtClean="0"/>
              <a:t>ancak sırada bekleyen güvenlik </a:t>
            </a:r>
            <a:r>
              <a:rPr lang="tr-TR" sz="2400" dirty="0"/>
              <a:t>kontrolünden geçmemiş adaylar var ise bu adayları güvenlik kontrolü için </a:t>
            </a:r>
            <a:r>
              <a:rPr lang="tr-TR" sz="2400" b="1" u="sng" dirty="0" smtClean="0">
                <a:solidFill>
                  <a:srgbClr val="FF0000"/>
                </a:solidFill>
              </a:rPr>
              <a:t>bina içine alınız </a:t>
            </a:r>
            <a:r>
              <a:rPr lang="tr-TR" sz="2400" dirty="0"/>
              <a:t>ve bina </a:t>
            </a:r>
            <a:r>
              <a:rPr lang="tr-TR" sz="2400" dirty="0" smtClean="0"/>
              <a:t>kapısını </a:t>
            </a:r>
            <a:r>
              <a:rPr lang="tr-TR" sz="2400" dirty="0"/>
              <a:t>kapatınız.</a:t>
            </a:r>
            <a:endParaRPr lang="tr-T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94645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173504" y="784476"/>
            <a:ext cx="108261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2018 DGS Atanan Aday Sayısı    	         	            </a:t>
            </a:r>
            <a:r>
              <a:rPr lang="tr-TR" sz="2000" b="1" dirty="0" smtClean="0"/>
              <a:t>	: 387.959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 smtClean="0"/>
              <a:t>Afyonda Atanan Aday Sayısı			            	: 2631</a:t>
            </a:r>
            <a:endParaRPr lang="tr-TR" sz="2000" b="1" dirty="0"/>
          </a:p>
          <a:p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Sınav Tarihi 					             </a:t>
            </a:r>
            <a:r>
              <a:rPr lang="tr-TR" sz="2000" b="1" dirty="0" smtClean="0"/>
              <a:t>	: </a:t>
            </a:r>
            <a:r>
              <a:rPr lang="tr-TR" sz="2000" b="1" dirty="0"/>
              <a:t>21 Temmuz 2018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Sınav Başlama Saati					: 10.15</a:t>
            </a:r>
          </a:p>
          <a:p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Sınav Süresi						: 150 Dakika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Adayların </a:t>
            </a:r>
            <a:r>
              <a:rPr lang="tr-TR" sz="2000" b="1" dirty="0">
                <a:solidFill>
                  <a:srgbClr val="FF0000"/>
                </a:solidFill>
              </a:rPr>
              <a:t>Sınav Binasına </a:t>
            </a:r>
            <a:r>
              <a:rPr lang="tr-TR" sz="2000" b="1" dirty="0"/>
              <a:t>Alınacağı Son Saat 	</a:t>
            </a:r>
            <a:r>
              <a:rPr lang="tr-TR" sz="2000" b="1" dirty="0" smtClean="0"/>
              <a:t>	: </a:t>
            </a:r>
            <a:r>
              <a:rPr lang="tr-TR" sz="2000" b="1" dirty="0"/>
              <a:t>10.00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Adayların </a:t>
            </a:r>
            <a:r>
              <a:rPr lang="tr-TR" sz="2000" b="1" dirty="0">
                <a:solidFill>
                  <a:srgbClr val="FF0000"/>
                </a:solidFill>
              </a:rPr>
              <a:t>Sınav Salonuna </a:t>
            </a:r>
            <a:r>
              <a:rPr lang="tr-TR" sz="2000" b="1" dirty="0"/>
              <a:t>Alınacağı Son Saat 	</a:t>
            </a:r>
            <a:r>
              <a:rPr lang="tr-TR" sz="2000" b="1" dirty="0" smtClean="0"/>
              <a:t>	: </a:t>
            </a:r>
            <a:r>
              <a:rPr lang="tr-TR" sz="2000" b="1" dirty="0"/>
              <a:t>10.15</a:t>
            </a:r>
          </a:p>
          <a:p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Adayların Sınavdan Çıkabilecekleri Süreler                </a:t>
            </a:r>
            <a:r>
              <a:rPr lang="tr-TR" sz="2000" b="1" dirty="0" smtClean="0"/>
              <a:t>	: </a:t>
            </a:r>
            <a:r>
              <a:rPr lang="tr-TR" sz="2000" b="1" dirty="0"/>
              <a:t>12.05-12.30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Sınav Bitiş Saati					</a:t>
            </a:r>
            <a:r>
              <a:rPr lang="tr-TR" sz="2000" b="1" dirty="0" smtClean="0"/>
              <a:t>: </a:t>
            </a:r>
            <a:r>
              <a:rPr lang="tr-TR" sz="2000" b="1" dirty="0"/>
              <a:t>12.45</a:t>
            </a:r>
          </a:p>
          <a:p>
            <a:endParaRPr lang="tr-TR" sz="20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4599992" y="0"/>
            <a:ext cx="7592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2018 DGS GENEL</a:t>
            </a:r>
            <a:r>
              <a:rPr lang="tr-T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tr-T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BİLGİLER</a:t>
            </a:r>
          </a:p>
        </p:txBody>
      </p:sp>
    </p:spTree>
    <p:extLst>
      <p:ext uri="{BB962C8B-B14F-4D97-AF65-F5344CB8AC3E}">
        <p14:creationId xmlns:p14="http://schemas.microsoft.com/office/powerpoint/2010/main" val="8162069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 bwMode="auto">
          <a:xfrm>
            <a:off x="7962314" y="0"/>
            <a:ext cx="4229686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GENEL </a:t>
            </a:r>
            <a:r>
              <a:rPr lang="tr-TR" sz="2800" b="1" u="sng" dirty="0">
                <a:solidFill>
                  <a:srgbClr val="C00000"/>
                </a:solidFill>
                <a:ea typeface="ＭＳ Ｐゴシック" pitchFamily="34" charset="-128"/>
              </a:rPr>
              <a:t>BİLGİLER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06437" y="1572470"/>
            <a:ext cx="11155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600" b="1" dirty="0" smtClean="0"/>
              <a:t>Saat 14:45’te başlayacak sınav için 14:30’dan sonra, hiçbir aday sınav binasına alınmayacak, </a:t>
            </a:r>
            <a:r>
              <a:rPr lang="tr-TR" sz="3600" b="1" dirty="0"/>
              <a:t>s</a:t>
            </a:r>
            <a:r>
              <a:rPr lang="tr-TR" sz="3600" b="1" dirty="0" smtClean="0"/>
              <a:t>ınav binasının kapısı girişlere kapatılacaktır.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51692" y="3989566"/>
            <a:ext cx="113104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2400" dirty="0" smtClean="0">
                <a:solidFill>
                  <a:srgbClr val="FF0000"/>
                </a:solidFill>
              </a:rPr>
              <a:t>Uygulama : </a:t>
            </a:r>
            <a:r>
              <a:rPr lang="tr-TR" sz="2400" dirty="0" smtClean="0"/>
              <a:t>Sınav </a:t>
            </a:r>
            <a:r>
              <a:rPr lang="tr-TR" sz="2400" dirty="0"/>
              <a:t>başlama saatinden en geç 15 dakika önce sınav binasına gelen adayları sınav binasına alınız. Bu süreden sonra gelen </a:t>
            </a:r>
            <a:r>
              <a:rPr lang="tr-TR" sz="2400" dirty="0" smtClean="0"/>
              <a:t>adaylar </a:t>
            </a:r>
            <a:r>
              <a:rPr lang="tr-TR" sz="2400" dirty="0"/>
              <a:t>her ne sebeple </a:t>
            </a:r>
            <a:r>
              <a:rPr lang="tr-TR" sz="2400" dirty="0" smtClean="0"/>
              <a:t>olursa olsun kesinlikle </a:t>
            </a:r>
            <a:r>
              <a:rPr lang="tr-TR" sz="2400" dirty="0"/>
              <a:t>sınav binasına </a:t>
            </a:r>
            <a:r>
              <a:rPr lang="tr-TR" sz="2400" dirty="0" smtClean="0"/>
              <a:t>alınmayacaktır. </a:t>
            </a:r>
            <a:r>
              <a:rPr lang="tr-TR" sz="2400" dirty="0"/>
              <a:t>Eğer belirtilen süre dâhilinde sınav binasına gelmiş </a:t>
            </a:r>
            <a:r>
              <a:rPr lang="tr-TR" sz="2400" dirty="0" smtClean="0"/>
              <a:t>ancak sırada bekleyen güvenlik </a:t>
            </a:r>
            <a:r>
              <a:rPr lang="tr-TR" sz="2400" dirty="0"/>
              <a:t>kontrolünden geçmemiş adaylar var ise bu adayları güvenlik kontrolü için </a:t>
            </a:r>
            <a:r>
              <a:rPr lang="tr-TR" sz="2400" b="1" u="sng" dirty="0" smtClean="0">
                <a:solidFill>
                  <a:srgbClr val="FF0000"/>
                </a:solidFill>
              </a:rPr>
              <a:t>bina içine alınız </a:t>
            </a:r>
            <a:r>
              <a:rPr lang="tr-TR" sz="2400" dirty="0"/>
              <a:t>ve bina </a:t>
            </a:r>
            <a:r>
              <a:rPr lang="tr-TR" sz="2400" dirty="0" smtClean="0"/>
              <a:t>kapısını </a:t>
            </a:r>
            <a:r>
              <a:rPr lang="tr-TR" sz="2400" dirty="0"/>
              <a:t>kapatınız.</a:t>
            </a:r>
            <a:endParaRPr lang="tr-T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61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 bwMode="auto">
          <a:xfrm>
            <a:off x="7962314" y="0"/>
            <a:ext cx="4229686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GENEL </a:t>
            </a:r>
            <a:r>
              <a:rPr lang="tr-TR" sz="2800" b="1" u="sng" dirty="0">
                <a:solidFill>
                  <a:srgbClr val="C00000"/>
                </a:solidFill>
                <a:ea typeface="ＭＳ Ｐゴシック" pitchFamily="34" charset="-128"/>
              </a:rPr>
              <a:t>BİLGİLER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06437" y="1788797"/>
            <a:ext cx="111556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tr-TR" sz="4400" dirty="0"/>
              <a:t>Sınav salonundan dışarı çıkan bir </a:t>
            </a:r>
            <a:r>
              <a:rPr lang="tr-TR" sz="4400" dirty="0" smtClean="0"/>
              <a:t>aday, </a:t>
            </a:r>
            <a:r>
              <a:rPr lang="tr-TR" sz="4400" dirty="0"/>
              <a:t>her ne sebeple olursa </a:t>
            </a:r>
            <a:r>
              <a:rPr lang="tr-TR" sz="4400" dirty="0" smtClean="0"/>
              <a:t>olsun, </a:t>
            </a:r>
            <a:r>
              <a:rPr lang="tr-TR" sz="4400" dirty="0"/>
              <a:t>tekrar sınav salonuna geri </a:t>
            </a:r>
            <a:r>
              <a:rPr lang="tr-TR" sz="4400" dirty="0" smtClean="0"/>
              <a:t>alınmayacaktır. </a:t>
            </a:r>
          </a:p>
          <a:p>
            <a:pPr lvl="0"/>
            <a:endParaRPr lang="tr-TR" sz="4400" dirty="0"/>
          </a:p>
          <a:p>
            <a:pPr lvl="0"/>
            <a:r>
              <a:rPr lang="tr-TR" sz="4400" dirty="0" smtClean="0"/>
              <a:t>(</a:t>
            </a:r>
            <a:r>
              <a:rPr lang="tr-TR" sz="4400" dirty="0"/>
              <a:t>engelli binaları </a:t>
            </a:r>
            <a:r>
              <a:rPr lang="tr-TR" sz="4400" dirty="0" smtClean="0"/>
              <a:t>hariç</a:t>
            </a:r>
            <a:r>
              <a:rPr lang="tr-TR" sz="4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64945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 bwMode="auto">
          <a:xfrm>
            <a:off x="7962314" y="0"/>
            <a:ext cx="4229686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GENEL </a:t>
            </a:r>
            <a:r>
              <a:rPr lang="tr-TR" sz="2800" b="1" u="sng" dirty="0">
                <a:solidFill>
                  <a:srgbClr val="C00000"/>
                </a:solidFill>
                <a:ea typeface="ＭＳ Ｐゴシック" pitchFamily="34" charset="-128"/>
              </a:rPr>
              <a:t>BİLGİLER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69492" y="2287560"/>
            <a:ext cx="11155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tr-TR" sz="4400" dirty="0" smtClean="0"/>
              <a:t>Sınav evrakı </a:t>
            </a:r>
            <a:r>
              <a:rPr lang="tr-TR" sz="4400" dirty="0"/>
              <a:t>ait olduğu salonun dışına </a:t>
            </a:r>
            <a:r>
              <a:rPr lang="tr-TR" sz="4400" u="sng" dirty="0" smtClean="0"/>
              <a:t>kesinlikle</a:t>
            </a:r>
            <a:r>
              <a:rPr lang="tr-TR" sz="4400" dirty="0" smtClean="0"/>
              <a:t> </a:t>
            </a:r>
            <a:r>
              <a:rPr lang="tr-TR" sz="4400" dirty="0"/>
              <a:t>çıkarılmayacaktır. </a:t>
            </a:r>
          </a:p>
        </p:txBody>
      </p:sp>
    </p:spTree>
    <p:extLst>
      <p:ext uri="{BB962C8B-B14F-4D97-AF65-F5344CB8AC3E}">
        <p14:creationId xmlns:p14="http://schemas.microsoft.com/office/powerpoint/2010/main" val="23720415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şlık 1"/>
          <p:cNvSpPr txBox="1">
            <a:spLocks/>
          </p:cNvSpPr>
          <p:nvPr/>
        </p:nvSpPr>
        <p:spPr bwMode="auto">
          <a:xfrm>
            <a:off x="4045527" y="0"/>
            <a:ext cx="8146473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KUTU İÇERİKLERİ</a:t>
            </a:r>
            <a:endParaRPr lang="tr-TR" sz="2800" b="1" u="sng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153179" y="1013004"/>
            <a:ext cx="94200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u="sng" dirty="0" smtClean="0">
                <a:solidFill>
                  <a:srgbClr val="FF0000"/>
                </a:solidFill>
              </a:rPr>
              <a:t>Sınav Öncesinde</a:t>
            </a:r>
            <a:r>
              <a:rPr lang="tr-TR" sz="2000" dirty="0" smtClean="0"/>
              <a:t> </a:t>
            </a:r>
          </a:p>
          <a:p>
            <a:endParaRPr lang="tr-TR" sz="2000" dirty="0" smtClean="0"/>
          </a:p>
          <a:p>
            <a:r>
              <a:rPr lang="tr-TR" sz="2000" dirty="0" smtClean="0"/>
              <a:t>Bina sınav evrakı kutuları içinde şunlar bulunmaktadır:</a:t>
            </a:r>
          </a:p>
          <a:p>
            <a:pPr marL="609600" lvl="1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Bina Sınav Sorumlusu </a:t>
            </a:r>
            <a:r>
              <a:rPr lang="tr-TR" sz="2000" dirty="0"/>
              <a:t>y</a:t>
            </a:r>
            <a:r>
              <a:rPr lang="tr-TR" sz="2000" dirty="0" smtClean="0"/>
              <a:t>azısı </a:t>
            </a:r>
          </a:p>
          <a:p>
            <a:pPr marL="609600" lvl="1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Salon Tutanağı </a:t>
            </a:r>
          </a:p>
          <a:p>
            <a:pPr marL="609600" lvl="1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Bina Tutanağı </a:t>
            </a:r>
          </a:p>
          <a:p>
            <a:pPr marL="609600" lvl="1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Salon Sınav Evrakı Poşetleri</a:t>
            </a:r>
          </a:p>
          <a:p>
            <a:pPr marL="609600" lvl="1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Sınav Uygulama Yönergesi</a:t>
            </a:r>
          </a:p>
          <a:p>
            <a:pPr marL="609600" lvl="1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Kutu kilitleri</a:t>
            </a:r>
          </a:p>
          <a:p>
            <a:pPr marL="609600" lvl="1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Salondaki aday sayısı kadar kalem, silgi vb. eşyalar bulunan paketler,</a:t>
            </a:r>
          </a:p>
          <a:p>
            <a:endParaRPr lang="tr-TR" sz="2000" dirty="0" smtClean="0"/>
          </a:p>
          <a:p>
            <a:endParaRPr lang="tr-TR" sz="2000" dirty="0"/>
          </a:p>
        </p:txBody>
      </p:sp>
      <p:sp>
        <p:nvSpPr>
          <p:cNvPr id="8" name="Dikdörtgen 7"/>
          <p:cNvSpPr/>
          <p:nvPr/>
        </p:nvSpPr>
        <p:spPr>
          <a:xfrm>
            <a:off x="1387639" y="4333720"/>
            <a:ext cx="1011878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u="sng" dirty="0">
                <a:solidFill>
                  <a:srgbClr val="FF0000"/>
                </a:solidFill>
              </a:rPr>
              <a:t>Sınav </a:t>
            </a:r>
            <a:r>
              <a:rPr lang="tr-TR" sz="2000" b="1" u="sng" dirty="0" smtClean="0">
                <a:solidFill>
                  <a:srgbClr val="FF0000"/>
                </a:solidFill>
              </a:rPr>
              <a:t>Bitiminde</a:t>
            </a:r>
          </a:p>
          <a:p>
            <a:endParaRPr lang="tr-TR" sz="2000" b="1" u="sng" dirty="0">
              <a:solidFill>
                <a:srgbClr val="FF0000"/>
              </a:solidFill>
            </a:endParaRPr>
          </a:p>
          <a:p>
            <a:r>
              <a:rPr lang="tr-TR" sz="2000" dirty="0"/>
              <a:t>Sınav bitiminde salon sınav evrakı dönüş poşetleri sayılacak ve kutulara eksiksiz olarak konulacaktır</a:t>
            </a:r>
            <a:r>
              <a:rPr lang="tr-TR" sz="2000" dirty="0" smtClean="0"/>
              <a:t>. </a:t>
            </a:r>
          </a:p>
          <a:p>
            <a:endParaRPr lang="tr-TR" sz="2000" dirty="0" smtClean="0"/>
          </a:p>
          <a:p>
            <a:r>
              <a:rPr lang="tr-TR" sz="2800" b="1" dirty="0" smtClean="0">
                <a:solidFill>
                  <a:srgbClr val="FF0000"/>
                </a:solidFill>
              </a:rPr>
              <a:t>NOT: Kırtasiye kutularına sınav evrakı poşeti koymayınız!</a:t>
            </a:r>
          </a:p>
          <a:p>
            <a:endParaRPr lang="tr-TR" sz="1000" dirty="0" smtClean="0"/>
          </a:p>
          <a:p>
            <a:endParaRPr lang="tr-TR" sz="1000" dirty="0" smtClean="0"/>
          </a:p>
        </p:txBody>
      </p:sp>
    </p:spTree>
    <p:extLst>
      <p:ext uri="{BB962C8B-B14F-4D97-AF65-F5344CB8AC3E}">
        <p14:creationId xmlns:p14="http://schemas.microsoft.com/office/powerpoint/2010/main" val="34213625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şlık 1"/>
          <p:cNvSpPr txBox="1">
            <a:spLocks/>
          </p:cNvSpPr>
          <p:nvPr/>
        </p:nvSpPr>
        <p:spPr bwMode="auto">
          <a:xfrm>
            <a:off x="4045527" y="0"/>
            <a:ext cx="8146473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SINAV UYGULAMA YÖNERGESİ</a:t>
            </a:r>
            <a:endParaRPr lang="tr-TR" sz="2800" b="1" u="sng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9" name="İçerik Yer Tutucusu 4"/>
          <p:cNvSpPr txBox="1">
            <a:spLocks/>
          </p:cNvSpPr>
          <p:nvPr/>
        </p:nvSpPr>
        <p:spPr bwMode="auto">
          <a:xfrm>
            <a:off x="204662" y="896713"/>
            <a:ext cx="7343451" cy="564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>
              <a:spcBef>
                <a:spcPct val="20000"/>
              </a:spcBef>
              <a:defRPr/>
            </a:pPr>
            <a:r>
              <a:rPr lang="tr-TR" altLang="tr-TR" sz="2400" dirty="0" smtClean="0">
                <a:latin typeface="+mj-lt"/>
                <a:cs typeface="Times New Roman" pitchFamily="18" charset="0"/>
              </a:rPr>
              <a:t>Tüm sınav görevlilerinin; sınav öncesi mutlaka okuması ve uygulaması gereken kurallar </a:t>
            </a:r>
            <a:r>
              <a:rPr lang="tr-TR" altLang="tr-TR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Sınav Uygulama Yönergesinde </a:t>
            </a:r>
            <a:r>
              <a:rPr lang="tr-TR" altLang="tr-TR" sz="2400" dirty="0" smtClean="0">
                <a:latin typeface="+mj-lt"/>
                <a:cs typeface="Times New Roman" pitchFamily="18" charset="0"/>
              </a:rPr>
              <a:t>verilmiştir.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tr-TR" altLang="tr-TR" sz="2400" dirty="0" smtClean="0">
              <a:latin typeface="+mj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 smtClean="0">
                <a:latin typeface="+mj-lt"/>
                <a:cs typeface="Times New Roman" pitchFamily="18" charset="0"/>
              </a:rPr>
              <a:t>Görevliler, </a:t>
            </a:r>
            <a:r>
              <a:rPr lang="tr-TR" altLang="tr-TR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Sınav </a:t>
            </a:r>
            <a:r>
              <a:rPr lang="tr-TR" altLang="tr-TR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Uygulama </a:t>
            </a:r>
            <a:r>
              <a:rPr lang="tr-TR" altLang="tr-TR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Yönergesine </a:t>
            </a:r>
            <a:r>
              <a:rPr lang="tr-TR" sz="2400" dirty="0" smtClean="0">
                <a:solidFill>
                  <a:srgbClr val="0000FF"/>
                </a:solidFill>
                <a:latin typeface="+mj-lt"/>
                <a:hlinkClick r:id="rId3"/>
              </a:rPr>
              <a:t>https</a:t>
            </a:r>
            <a:r>
              <a:rPr lang="tr-TR" sz="2400" dirty="0">
                <a:solidFill>
                  <a:srgbClr val="0000FF"/>
                </a:solidFill>
                <a:latin typeface="+mj-lt"/>
                <a:hlinkClick r:id="rId3"/>
              </a:rPr>
              <a:t>://</a:t>
            </a:r>
            <a:r>
              <a:rPr lang="tr-TR" sz="2400" dirty="0" smtClean="0">
                <a:solidFill>
                  <a:srgbClr val="0000FF"/>
                </a:solidFill>
                <a:latin typeface="+mj-lt"/>
                <a:hlinkClick r:id="rId3"/>
              </a:rPr>
              <a:t>gis.osym.gov.tr</a:t>
            </a:r>
            <a:r>
              <a:rPr lang="tr-TR" sz="2400" dirty="0" smtClean="0">
                <a:latin typeface="+mj-lt"/>
              </a:rPr>
              <a:t> adresinden erişebilir. 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tr-TR" sz="240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 smtClean="0">
                <a:latin typeface="+mj-lt"/>
                <a:cs typeface="Times New Roman" pitchFamily="18" charset="0"/>
              </a:rPr>
              <a:t>Bina </a:t>
            </a:r>
            <a:r>
              <a:rPr lang="tr-TR" altLang="tr-TR" sz="2400" dirty="0">
                <a:latin typeface="+mj-lt"/>
                <a:cs typeface="Times New Roman" pitchFamily="18" charset="0"/>
              </a:rPr>
              <a:t>Sınav Sorumlusuna </a:t>
            </a:r>
            <a:r>
              <a:rPr lang="tr-TR" altLang="tr-TR" sz="2400" dirty="0" smtClean="0">
                <a:latin typeface="+mj-lt"/>
                <a:cs typeface="Times New Roman" pitchFamily="18" charset="0"/>
              </a:rPr>
              <a:t>bir adet yönerge </a:t>
            </a:r>
            <a:r>
              <a:rPr lang="tr-TR" altLang="tr-TR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Numaralı Kutu</a:t>
            </a:r>
            <a:r>
              <a:rPr lang="tr-TR" altLang="tr-TR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altLang="tr-TR" sz="2400" dirty="0">
                <a:latin typeface="+mj-lt"/>
                <a:cs typeface="Times New Roman" pitchFamily="18" charset="0"/>
              </a:rPr>
              <a:t>içerisinde </a:t>
            </a:r>
            <a:r>
              <a:rPr lang="tr-TR" altLang="tr-TR" sz="2400" dirty="0" smtClean="0">
                <a:latin typeface="+mj-lt"/>
                <a:cs typeface="Times New Roman" pitchFamily="18" charset="0"/>
              </a:rPr>
              <a:t>gönderilecektir.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400" dirty="0" smtClean="0">
                <a:latin typeface="+mj-lt"/>
                <a:cs typeface="Times New Roman" pitchFamily="18" charset="0"/>
              </a:rPr>
              <a:t>Kimliği </a:t>
            </a:r>
            <a:r>
              <a:rPr lang="tr-TR" altLang="tr-TR" sz="2400" dirty="0" smtClean="0">
                <a:latin typeface="+mj-lt"/>
                <a:cs typeface="Times New Roman" pitchFamily="18" charset="0"/>
              </a:rPr>
              <a:t>kuşkulu adaylar için </a:t>
            </a:r>
            <a:r>
              <a:rPr lang="tr-TR" altLang="tr-TR" sz="2400" b="1" i="1" u="sng" dirty="0" smtClean="0">
                <a:latin typeface="+mj-lt"/>
                <a:cs typeface="Times New Roman" pitchFamily="18" charset="0"/>
              </a:rPr>
              <a:t>sınav sonunda</a:t>
            </a:r>
            <a:r>
              <a:rPr lang="tr-TR" altLang="tr-TR" sz="2400" dirty="0" smtClean="0">
                <a:latin typeface="+mj-lt"/>
                <a:cs typeface="Times New Roman" pitchFamily="18" charset="0"/>
              </a:rPr>
              <a:t>, </a:t>
            </a:r>
            <a:r>
              <a:rPr lang="tr-TR" altLang="tr-TR" sz="2400" b="1" i="1" u="sng" dirty="0" smtClean="0">
                <a:latin typeface="+mj-lt"/>
                <a:cs typeface="Times New Roman" pitchFamily="18" charset="0"/>
              </a:rPr>
              <a:t>BSS odasındaki saate entegre kamera karşısında</a:t>
            </a:r>
            <a:r>
              <a:rPr lang="tr-TR" altLang="tr-TR" sz="2400" dirty="0" smtClean="0">
                <a:latin typeface="+mj-lt"/>
                <a:cs typeface="Times New Roman" pitchFamily="18" charset="0"/>
              </a:rPr>
              <a:t> farklı açılardan kayıtlarının yapılması sağlanır. Bu durum bina ve salon tutanakları ile kayıt altına alınır. 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tr-TR" altLang="tr-TR" sz="2300" b="1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290" y="769544"/>
            <a:ext cx="2862202" cy="57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098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278" y="1233182"/>
            <a:ext cx="4905077" cy="546954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34" y="5480302"/>
            <a:ext cx="3388982" cy="137769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77" y="3043985"/>
            <a:ext cx="6649378" cy="714739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814940" y="3014009"/>
            <a:ext cx="4278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Görevinizle ilgili görev planı hakkında Sınav Koordinatörü ’ne bilgi veriniz. </a:t>
            </a:r>
            <a:endParaRPr lang="tr-TR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830487" y="5645275"/>
            <a:ext cx="5076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/>
              <a:t>Sınav görevlilerinin ‘Sınav </a:t>
            </a:r>
            <a:r>
              <a:rPr lang="tr-TR" b="1" dirty="0"/>
              <a:t>G</a:t>
            </a:r>
            <a:r>
              <a:rPr lang="tr-TR" b="1" dirty="0" smtClean="0"/>
              <a:t>örevli Kartı’ndaki sınav görev kodunu kullanarak görevli değişikliğini </a:t>
            </a:r>
            <a:r>
              <a:rPr lang="tr-TR" b="1" dirty="0"/>
              <a:t>y</a:t>
            </a:r>
            <a:r>
              <a:rPr lang="tr-TR" b="1" dirty="0" smtClean="0"/>
              <a:t>apınız. </a:t>
            </a:r>
            <a:endParaRPr lang="tr-TR" b="1" dirty="0"/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4045527" y="0"/>
            <a:ext cx="8146473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GÖREVLENDİRME BELGESİ</a:t>
            </a:r>
            <a:endParaRPr lang="tr-TR" sz="2800" b="1" u="sng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69301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31011" y="1123060"/>
            <a:ext cx="1082327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00" algn="just">
              <a:spcBef>
                <a:spcPts val="600"/>
              </a:spcBef>
              <a:defRPr/>
            </a:pPr>
            <a:r>
              <a:rPr lang="tr-TR" sz="2600" dirty="0" smtClean="0">
                <a:ea typeface="ＭＳ Ｐゴシック" pitchFamily="34" charset="-128"/>
              </a:rPr>
              <a:t>Bina Sınav Sorumlusu, görevli </a:t>
            </a:r>
            <a:r>
              <a:rPr lang="tr-TR" sz="2600" dirty="0">
                <a:ea typeface="ＭＳ Ｐゴシック" pitchFamily="34" charset="-128"/>
              </a:rPr>
              <a:t>olduğu binada sınavın, </a:t>
            </a:r>
            <a:r>
              <a:rPr lang="tr-TR" sz="2600" dirty="0">
                <a:solidFill>
                  <a:srgbClr val="FF0000"/>
                </a:solidFill>
                <a:ea typeface="ＭＳ Ｐゴシック" pitchFamily="34" charset="-128"/>
              </a:rPr>
              <a:t>Sınav Uygulama Yönergesine </a:t>
            </a:r>
            <a:r>
              <a:rPr lang="tr-TR" sz="2600" dirty="0">
                <a:ea typeface="ＭＳ Ｐゴシック" pitchFamily="34" charset="-128"/>
              </a:rPr>
              <a:t>uygun biçimde yürütülmesinden </a:t>
            </a:r>
            <a:r>
              <a:rPr lang="tr-TR" sz="2600" dirty="0">
                <a:solidFill>
                  <a:srgbClr val="FF0000"/>
                </a:solidFill>
                <a:ea typeface="ＭＳ Ｐゴシック" pitchFamily="34" charset="-128"/>
              </a:rPr>
              <a:t>birinci</a:t>
            </a:r>
            <a:r>
              <a:rPr lang="tr-TR" sz="2600" dirty="0">
                <a:ea typeface="ＭＳ Ｐゴシック" pitchFamily="34" charset="-128"/>
              </a:rPr>
              <a:t>  derecede sorumludur.</a:t>
            </a:r>
          </a:p>
          <a:p>
            <a:pPr marL="971550" lvl="1" indent="-51435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tr-TR" dirty="0" smtClean="0">
                <a:ea typeface="ＭＳ Ｐゴシック" pitchFamily="34" charset="-128"/>
              </a:rPr>
              <a:t>Bina </a:t>
            </a:r>
            <a:r>
              <a:rPr lang="tr-TR" dirty="0">
                <a:ea typeface="ＭＳ Ｐゴシック" pitchFamily="34" charset="-128"/>
              </a:rPr>
              <a:t>Sınav Sorumlusu Yardımcısı, </a:t>
            </a:r>
          </a:p>
          <a:p>
            <a:pPr marL="971550" lvl="1" indent="-51435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tr-TR" dirty="0">
                <a:ea typeface="ＭＳ Ｐゴシック" pitchFamily="34" charset="-128"/>
              </a:rPr>
              <a:t>Bina Yöneticisi  ve </a:t>
            </a:r>
          </a:p>
          <a:p>
            <a:pPr marL="971550" lvl="1" indent="-51435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tr-TR" dirty="0">
                <a:ea typeface="ＭＳ Ｐゴシック" pitchFamily="34" charset="-128"/>
              </a:rPr>
              <a:t>Bina </a:t>
            </a:r>
            <a:r>
              <a:rPr lang="tr-TR" dirty="0" smtClean="0">
                <a:ea typeface="ＭＳ Ｐゴシック" pitchFamily="34" charset="-128"/>
              </a:rPr>
              <a:t>Cihaz Görevlisi </a:t>
            </a:r>
            <a:endParaRPr lang="tr-TR" dirty="0">
              <a:ea typeface="ＭＳ Ｐゴシック" pitchFamily="34" charset="-128"/>
            </a:endParaRPr>
          </a:p>
          <a:p>
            <a:pPr algn="just">
              <a:spcBef>
                <a:spcPts val="600"/>
              </a:spcBef>
              <a:defRPr/>
            </a:pPr>
            <a:r>
              <a:rPr lang="tr-TR" sz="2600" dirty="0">
                <a:ea typeface="ＭＳ Ｐゴシック" pitchFamily="34" charset="-128"/>
              </a:rPr>
              <a:t>ile </a:t>
            </a:r>
            <a:r>
              <a:rPr lang="tr-TR" sz="2600" dirty="0">
                <a:solidFill>
                  <a:srgbClr val="FF0000"/>
                </a:solidFill>
                <a:ea typeface="ＭＳ Ｐゴシック" pitchFamily="34" charset="-128"/>
              </a:rPr>
              <a:t>koordineli</a:t>
            </a:r>
            <a:r>
              <a:rPr lang="tr-TR" sz="2600" dirty="0">
                <a:ea typeface="ＭＳ Ｐゴシック" pitchFamily="34" charset="-128"/>
              </a:rPr>
              <a:t> bir şekilde görev yürütür</a:t>
            </a:r>
            <a:r>
              <a:rPr lang="tr-TR" sz="2600" dirty="0" smtClean="0">
                <a:ea typeface="ＭＳ Ｐゴシック" pitchFamily="34" charset="-128"/>
              </a:rPr>
              <a:t>.</a:t>
            </a:r>
          </a:p>
          <a:p>
            <a:pPr algn="just">
              <a:spcBef>
                <a:spcPts val="600"/>
              </a:spcBef>
              <a:defRPr/>
            </a:pPr>
            <a:endParaRPr lang="tr-TR" sz="800" dirty="0" smtClean="0">
              <a:ea typeface="ＭＳ Ｐゴシック" pitchFamily="34" charset="-128"/>
            </a:endParaRPr>
          </a:p>
          <a:p>
            <a:pPr algn="just">
              <a:spcBef>
                <a:spcPts val="600"/>
              </a:spcBef>
              <a:defRPr/>
            </a:pPr>
            <a:r>
              <a:rPr lang="tr-TR" sz="2600" dirty="0" smtClean="0">
                <a:ea typeface="ＭＳ Ｐゴシック" pitchFamily="34" charset="-128"/>
              </a:rPr>
              <a:t>Sınav sonunda kimliği kuşkulu adayların, Bina Sınav Sorumlusu odasındaki saate entegre kamera karşısında yakın plandan birçok farklı açıdan kayıtlarının yapılması sürecini yönetir.</a:t>
            </a:r>
            <a:endParaRPr lang="tr-TR" sz="2600" dirty="0">
              <a:ea typeface="ＭＳ Ｐゴシック" pitchFamily="34" charset="-128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31009" y="5044878"/>
            <a:ext cx="11004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Sınav günü sınavın yapıldığı bina ve salonlarda görev yapan Sınav Görevlilerinin Salon Tutanakları ve ÖSYM Başkanlığına iletecekleri raporlar dışında adaylara, görevlilere, velilere ya da başka üçüncü şahıslara herhangi bir </a:t>
            </a:r>
            <a:r>
              <a:rPr lang="tr-TR" dirty="0">
                <a:solidFill>
                  <a:srgbClr val="FF0000"/>
                </a:solidFill>
              </a:rPr>
              <a:t>TUTANAK VEYA RAPOR VERME </a:t>
            </a:r>
            <a:r>
              <a:rPr lang="tr-TR" dirty="0"/>
              <a:t>sorumluluğu yoktur.</a:t>
            </a:r>
          </a:p>
          <a:p>
            <a:endParaRPr lang="tr-TR" dirty="0"/>
          </a:p>
        </p:txBody>
      </p:sp>
      <p:sp>
        <p:nvSpPr>
          <p:cNvPr id="6" name="Başlık 1"/>
          <p:cNvSpPr txBox="1">
            <a:spLocks/>
          </p:cNvSpPr>
          <p:nvPr/>
        </p:nvSpPr>
        <p:spPr bwMode="auto">
          <a:xfrm>
            <a:off x="4045527" y="0"/>
            <a:ext cx="8146473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BİNA SINAV SORUMLUSU</a:t>
            </a:r>
            <a:endParaRPr lang="tr-TR" sz="2800" b="1" u="sng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73781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 bwMode="auto">
          <a:xfrm>
            <a:off x="4045527" y="0"/>
            <a:ext cx="8146473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BİNA SINAV SORUMLUSU</a:t>
            </a:r>
            <a:endParaRPr lang="tr-TR" sz="2800" b="1" u="sng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356407" y="1248748"/>
            <a:ext cx="46958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/>
              <a:t>Bina Sınav Sorumluları Salon tutanağında yer alan Bina Sınav Sorumlusu Talimatına göre Sınavı uygulayacaklardır.</a:t>
            </a:r>
            <a:endParaRPr lang="tr-TR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1" y="1063689"/>
            <a:ext cx="3591555" cy="563569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707" y="1063688"/>
            <a:ext cx="3520568" cy="563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476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34109" y="1387964"/>
            <a:ext cx="63361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Bina Tutanağı bir numaralı kutu içinde yer almaktadır. Sınav sonunda aynı kutuya konulacaktır. </a:t>
            </a:r>
          </a:p>
          <a:p>
            <a:endParaRPr lang="tr-TR" sz="2000" dirty="0"/>
          </a:p>
          <a:p>
            <a:r>
              <a:rPr lang="tr-TR" sz="2000" dirty="0"/>
              <a:t>Bina Tutanağı;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34110" y="284744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tr-TR" sz="2000" dirty="0"/>
              <a:t>Sınav Özeti</a:t>
            </a:r>
          </a:p>
          <a:p>
            <a:pPr marL="400050" indent="-400050">
              <a:buFont typeface="Wingdings" panose="05000000000000000000" pitchFamily="2" charset="2"/>
              <a:buChar char="Ø"/>
            </a:pPr>
            <a:r>
              <a:rPr lang="tr-TR" sz="2000" dirty="0"/>
              <a:t>Bina Özet Bilgileri</a:t>
            </a:r>
          </a:p>
          <a:p>
            <a:pPr marL="400050" indent="-400050">
              <a:buFont typeface="Wingdings" panose="05000000000000000000" pitchFamily="2" charset="2"/>
              <a:buChar char="Ø"/>
            </a:pPr>
            <a:r>
              <a:rPr lang="tr-TR" sz="2000" dirty="0"/>
              <a:t>Tespitler</a:t>
            </a:r>
          </a:p>
          <a:p>
            <a:pPr marL="400050" indent="-400050">
              <a:buFont typeface="Wingdings" panose="05000000000000000000" pitchFamily="2" charset="2"/>
              <a:buChar char="Ø"/>
            </a:pPr>
            <a:r>
              <a:rPr lang="tr-TR" sz="2000" dirty="0"/>
              <a:t>Görevli Listesi</a:t>
            </a:r>
          </a:p>
          <a:p>
            <a:pPr marL="400050" indent="-400050">
              <a:buFont typeface="Wingdings" panose="05000000000000000000" pitchFamily="2" charset="2"/>
              <a:buChar char="Ø"/>
            </a:pPr>
            <a:r>
              <a:rPr lang="tr-TR" sz="2000" dirty="0"/>
              <a:t>Salon Sınav Evrakı Teslim Tutanağı</a:t>
            </a:r>
          </a:p>
          <a:p>
            <a:pPr marL="400050" indent="-400050">
              <a:buFont typeface="Wingdings" panose="05000000000000000000" pitchFamily="2" charset="2"/>
              <a:buChar char="Ø"/>
            </a:pPr>
            <a:r>
              <a:rPr lang="tr-TR" sz="2000" dirty="0"/>
              <a:t>Güvenlik Görevlisi İmza Listesi</a:t>
            </a:r>
          </a:p>
          <a:p>
            <a:pPr marL="400050" indent="-400050">
              <a:buFont typeface="Wingdings" panose="05000000000000000000" pitchFamily="2" charset="2"/>
              <a:buChar char="Ø"/>
            </a:pPr>
            <a:r>
              <a:rPr lang="tr-TR" sz="2000" dirty="0"/>
              <a:t>Yedek Sınav Evrakı Teslim Tutanağı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39418" y="5313279"/>
            <a:ext cx="3202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/>
              <a:t>bölümlerinden</a:t>
            </a:r>
            <a:r>
              <a:rPr lang="tr-TR" dirty="0"/>
              <a:t> oluşmaktadır.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61" y="147637"/>
            <a:ext cx="5046618" cy="652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52092" y="1526874"/>
            <a:ext cx="3441938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tr-TR" sz="2400" dirty="0">
                <a:ea typeface="ＭＳ Ｐゴシック" pitchFamily="34" charset="-128"/>
              </a:rPr>
              <a:t>Sınav başlama saatinden </a:t>
            </a:r>
            <a:r>
              <a:rPr lang="tr-TR" sz="2400" dirty="0">
                <a:solidFill>
                  <a:srgbClr val="FF0000"/>
                </a:solidFill>
                <a:ea typeface="ＭＳ Ｐゴシック" pitchFamily="34" charset="-128"/>
              </a:rPr>
              <a:t>en az 2 saat önce </a:t>
            </a:r>
            <a:r>
              <a:rPr lang="tr-TR" sz="2400" dirty="0">
                <a:ea typeface="ＭＳ Ｐゴシック" pitchFamily="34" charset="-128"/>
              </a:rPr>
              <a:t>sınavın yapılacağı binada hazır bulunur. </a:t>
            </a:r>
          </a:p>
          <a:p>
            <a:pPr marL="514350" indent="-514350" algn="just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tr-TR" sz="2400" dirty="0">
                <a:ea typeface="ＭＳ Ｐゴシック" pitchFamily="34" charset="-128"/>
              </a:rPr>
              <a:t>Şehir içi nakil kuryesinden sınav evrakını bizzat teslim alır ve bina sınav sorumlusu odasında muhafaza eder.</a:t>
            </a:r>
          </a:p>
          <a:p>
            <a:pPr algn="just"/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62" y="1121434"/>
            <a:ext cx="7479100" cy="5287991"/>
          </a:xfrm>
          <a:prstGeom prst="rect">
            <a:avLst/>
          </a:prstGeom>
        </p:spPr>
      </p:pic>
      <p:sp>
        <p:nvSpPr>
          <p:cNvPr id="6" name="Başlık 1"/>
          <p:cNvSpPr txBox="1">
            <a:spLocks/>
          </p:cNvSpPr>
          <p:nvPr/>
        </p:nvSpPr>
        <p:spPr bwMode="auto">
          <a:xfrm>
            <a:off x="4045527" y="0"/>
            <a:ext cx="8146473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BİNA SINAV SORUMLUSU</a:t>
            </a:r>
            <a:endParaRPr lang="tr-TR" sz="2800" b="1" u="sng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16691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982273" y="1569275"/>
          <a:ext cx="6529862" cy="282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995">
                  <a:extLst>
                    <a:ext uri="{9D8B030D-6E8A-4147-A177-3AD203B41FA5}">
                      <a16:colId xmlns="" xmlns:a16="http://schemas.microsoft.com/office/drawing/2014/main" val="1762984543"/>
                    </a:ext>
                  </a:extLst>
                </a:gridCol>
                <a:gridCol w="6081867">
                  <a:extLst>
                    <a:ext uri="{9D8B030D-6E8A-4147-A177-3AD203B41FA5}">
                      <a16:colId xmlns="" xmlns:a16="http://schemas.microsoft.com/office/drawing/2014/main" val="827462696"/>
                    </a:ext>
                  </a:extLst>
                </a:gridCol>
              </a:tblGrid>
              <a:tr h="55640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 smtClean="0">
                          <a:effectLst/>
                        </a:rPr>
                        <a:t>2018 DİKEY GEÇİŞ SINAVI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69899496"/>
                  </a:ext>
                </a:extLst>
              </a:tr>
              <a:tr h="3780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</a:rPr>
                        <a:t>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600" u="none" strike="noStrike" dirty="0">
                          <a:effectLst/>
                        </a:rPr>
                        <a:t>MÜHENDİSLİK FAKÜLTESİ / LABORATUVAR BİNASI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937178603"/>
                  </a:ext>
                </a:extLst>
              </a:tr>
              <a:tr h="3780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2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600" u="none" strike="noStrike" dirty="0">
                          <a:effectLst/>
                        </a:rPr>
                        <a:t>GÜZEL SANATLAR FAKÜLTESİ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822543842"/>
                  </a:ext>
                </a:extLst>
              </a:tr>
              <a:tr h="3780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3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600" u="none" strike="noStrike" dirty="0">
                          <a:effectLst/>
                        </a:rPr>
                        <a:t>FEN EDEBİYAT FAKÜLTESİ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730593421"/>
                  </a:ext>
                </a:extLst>
              </a:tr>
              <a:tr h="3780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</a:rPr>
                        <a:t>4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600" u="none" strike="noStrike" dirty="0">
                          <a:effectLst/>
                        </a:rPr>
                        <a:t>TEKNOLOJİ FAKÜLTESİ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1340794"/>
                  </a:ext>
                </a:extLst>
              </a:tr>
              <a:tr h="3780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5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600" u="none" strike="noStrike" dirty="0">
                          <a:effectLst/>
                        </a:rPr>
                        <a:t>MÜHENDİSLİK FAKÜLTESİ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442844211"/>
                  </a:ext>
                </a:extLst>
              </a:tr>
              <a:tr h="3780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6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600" u="none" strike="noStrike" dirty="0">
                          <a:effectLst/>
                        </a:rPr>
                        <a:t>EĞİTİM FAKÜLTESİ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546188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4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88" y="897147"/>
            <a:ext cx="8748584" cy="391639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782488" y="5279366"/>
            <a:ext cx="8748584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2000" dirty="0"/>
              <a:t>Sınav sabahı sınav başlama saatinden </a:t>
            </a:r>
            <a:r>
              <a:rPr lang="tr-TR" sz="2000" u="sng" dirty="0">
                <a:solidFill>
                  <a:srgbClr val="FF0000"/>
                </a:solidFill>
              </a:rPr>
              <a:t>9</a:t>
            </a:r>
            <a:r>
              <a:rPr lang="tr-TR" sz="2000" u="sng" dirty="0" smtClean="0">
                <a:solidFill>
                  <a:srgbClr val="FF0000"/>
                </a:solidFill>
              </a:rPr>
              <a:t>0 </a:t>
            </a:r>
            <a:r>
              <a:rPr lang="tr-TR" sz="2000" u="sng" dirty="0">
                <a:solidFill>
                  <a:srgbClr val="FF0000"/>
                </a:solidFill>
              </a:rPr>
              <a:t>dakika önce </a:t>
            </a:r>
            <a:r>
              <a:rPr lang="tr-TR" sz="2000" dirty="0"/>
              <a:t>Sınav Günü Yazısı ve sınav koordinatörlüğünde yapılan toplantıda almış olduğu bilgiler ile  </a:t>
            </a:r>
          </a:p>
          <a:p>
            <a:pPr algn="ctr">
              <a:defRPr/>
            </a:pPr>
            <a:r>
              <a:rPr lang="tr-TR" sz="2000" dirty="0"/>
              <a:t>Salon Başkanları ile toplantı yapar.</a:t>
            </a:r>
          </a:p>
          <a:p>
            <a:endParaRPr lang="tr-TR" dirty="0"/>
          </a:p>
        </p:txBody>
      </p:sp>
      <p:sp>
        <p:nvSpPr>
          <p:cNvPr id="5" name="Başlık 1"/>
          <p:cNvSpPr txBox="1">
            <a:spLocks/>
          </p:cNvSpPr>
          <p:nvPr/>
        </p:nvSpPr>
        <p:spPr bwMode="auto">
          <a:xfrm>
            <a:off x="4045527" y="0"/>
            <a:ext cx="8146473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BİNA SINAV SORUMLUSU</a:t>
            </a:r>
            <a:endParaRPr lang="tr-TR" sz="2800" b="1" u="sng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60277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55940" y="1086928"/>
            <a:ext cx="10437962" cy="34163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solidFill>
                  <a:srgbClr val="FF0000"/>
                </a:solidFill>
                <a:ea typeface="ＭＳ Ｐゴシック" pitchFamily="34" charset="-128"/>
              </a:rPr>
              <a:t>Sınav başlamadan önce</a:t>
            </a:r>
            <a:r>
              <a:rPr lang="tr-TR" sz="2400" dirty="0">
                <a:ea typeface="ＭＳ Ｐゴシック" pitchFamily="34" charset="-128"/>
              </a:rPr>
              <a:t> bina ve salonların durumunu gözden geçirip eksiklikleri giderir,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tr-TR" sz="2400" dirty="0">
              <a:ea typeface="ＭＳ Ｐゴシック" pitchFamily="34" charset="-128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ea typeface="ＭＳ Ｐゴシック" pitchFamily="34" charset="-128"/>
              </a:rPr>
              <a:t>Sınav salonlarında analog saatlerin çalışıp çalışmadığını ve doğru zamanı gösterip göstermediğini kontrol eder,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tr-TR" sz="2400" dirty="0">
              <a:ea typeface="ＭＳ Ｐゴシック" pitchFamily="34" charset="-128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ea typeface="ＭＳ Ｐゴシック" pitchFamily="34" charset="-128"/>
              </a:rPr>
              <a:t>Sınav salonlarında </a:t>
            </a:r>
            <a:r>
              <a:rPr lang="tr-TR" sz="2400" dirty="0">
                <a:solidFill>
                  <a:srgbClr val="FF0000"/>
                </a:solidFill>
                <a:ea typeface="ＭＳ Ｐゴシック" pitchFamily="34" charset="-128"/>
              </a:rPr>
              <a:t>‘Saate Entegre Kamera’ </a:t>
            </a:r>
            <a:r>
              <a:rPr lang="tr-TR" sz="2400" dirty="0">
                <a:ea typeface="ＭＳ Ｐゴシック" pitchFamily="34" charset="-128"/>
              </a:rPr>
              <a:t>ile kamera kaydı yapılacak ise tüm salonlardaki saate entegre kameraların çalışıp çalışmadığını ve doğru zamanı gösterip göstermediğini kontrol eder.</a:t>
            </a:r>
          </a:p>
        </p:txBody>
      </p:sp>
      <p:pic>
        <p:nvPicPr>
          <p:cNvPr id="3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55" y="4792894"/>
            <a:ext cx="4735636" cy="165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439" y="4853279"/>
            <a:ext cx="2492867" cy="15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aşlık 1"/>
          <p:cNvSpPr txBox="1">
            <a:spLocks/>
          </p:cNvSpPr>
          <p:nvPr/>
        </p:nvSpPr>
        <p:spPr bwMode="auto">
          <a:xfrm>
            <a:off x="4045527" y="0"/>
            <a:ext cx="8146473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BİNA SINAV SORUMLUSU</a:t>
            </a:r>
            <a:endParaRPr lang="tr-TR" sz="2800" b="1" u="sng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7997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98007" y="1603426"/>
            <a:ext cx="106873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4000" dirty="0" smtClean="0">
                <a:solidFill>
                  <a:srgbClr val="FF0000"/>
                </a:solidFill>
              </a:rPr>
              <a:t>Görevli </a:t>
            </a:r>
            <a:r>
              <a:rPr lang="tr-TR" sz="4000" dirty="0">
                <a:solidFill>
                  <a:srgbClr val="FF0000"/>
                </a:solidFill>
              </a:rPr>
              <a:t>Değişiklik Formları, </a:t>
            </a:r>
            <a:r>
              <a:rPr lang="tr-TR" sz="4000" dirty="0"/>
              <a:t>sınav günü Bina Sınav Sorumluları tarafından ‘Sınav Görevli Kartı’ndaki </a:t>
            </a:r>
            <a:r>
              <a:rPr lang="tr-TR" sz="4000" dirty="0">
                <a:solidFill>
                  <a:srgbClr val="FF0000"/>
                </a:solidFill>
              </a:rPr>
              <a:t>sınav görev </a:t>
            </a:r>
            <a:r>
              <a:rPr lang="tr-TR" sz="4000" dirty="0" smtClean="0">
                <a:solidFill>
                  <a:srgbClr val="FF0000"/>
                </a:solidFill>
              </a:rPr>
              <a:t>kodu </a:t>
            </a:r>
            <a:r>
              <a:rPr lang="tr-TR" sz="4000" dirty="0" smtClean="0"/>
              <a:t>kullanılarak güncellenecek </a:t>
            </a:r>
            <a:r>
              <a:rPr lang="tr-TR" sz="4000" dirty="0"/>
              <a:t>ve sınav koordinatörlüğüne şehir içi nakil kuryesi ile  gönderilecektir.</a:t>
            </a:r>
          </a:p>
        </p:txBody>
      </p:sp>
      <p:sp>
        <p:nvSpPr>
          <p:cNvPr id="5" name="Başlık 1"/>
          <p:cNvSpPr txBox="1">
            <a:spLocks/>
          </p:cNvSpPr>
          <p:nvPr/>
        </p:nvSpPr>
        <p:spPr bwMode="auto">
          <a:xfrm>
            <a:off x="4045527" y="0"/>
            <a:ext cx="8146473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BİNA SINAV SORUMLUSU</a:t>
            </a:r>
            <a:endParaRPr lang="tr-TR" sz="2800" b="1" u="sng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823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İçerik Yer Tutucusu"/>
          <p:cNvSpPr txBox="1">
            <a:spLocks/>
          </p:cNvSpPr>
          <p:nvPr/>
        </p:nvSpPr>
        <p:spPr>
          <a:xfrm>
            <a:off x="294829" y="1593807"/>
            <a:ext cx="11210356" cy="21222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dirty="0" smtClean="0"/>
              <a:t>Bina güvenlik görevlileri ile hizmetliler hariç diğer sınav görevlileri sınava </a:t>
            </a:r>
            <a:r>
              <a:rPr lang="tr-TR" dirty="0"/>
              <a:t>ilişkin gözlemlerini, değerlendirmelerini ve önerilerini kapsayan bir raporu sınavdan sonra </a:t>
            </a:r>
            <a:r>
              <a:rPr lang="tr-TR" dirty="0" smtClean="0"/>
              <a:t>Görevli </a:t>
            </a:r>
            <a:r>
              <a:rPr lang="tr-TR" dirty="0"/>
              <a:t>İşlemleri Sistemi </a:t>
            </a:r>
            <a:r>
              <a:rPr lang="tr-TR" dirty="0" smtClean="0"/>
              <a:t>(GİS) </a:t>
            </a:r>
            <a:r>
              <a:rPr lang="tr-TR" b="1" dirty="0">
                <a:hlinkClick r:id="rId3"/>
              </a:rPr>
              <a:t>https://gis.osym.gov.tr</a:t>
            </a:r>
            <a:r>
              <a:rPr lang="tr-TR" dirty="0" smtClean="0"/>
              <a:t> </a:t>
            </a:r>
            <a:r>
              <a:rPr lang="tr-TR" dirty="0"/>
              <a:t>aracılığı ile elektronik ortamda ÖSYM Başkanlığına ulaştırır.</a:t>
            </a:r>
          </a:p>
          <a:p>
            <a:pPr marL="0" indent="0" algn="just">
              <a:buNone/>
            </a:pPr>
            <a:endParaRPr lang="tr-TR" b="1" dirty="0" smtClean="0"/>
          </a:p>
        </p:txBody>
      </p:sp>
      <p:sp>
        <p:nvSpPr>
          <p:cNvPr id="3" name="Dikdörtgen 2"/>
          <p:cNvSpPr/>
          <p:nvPr/>
        </p:nvSpPr>
        <p:spPr>
          <a:xfrm>
            <a:off x="294829" y="4439084"/>
            <a:ext cx="112103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/>
              <a:t>Süresi içinde değerlendirme raporunu doldurmayan görevlilerin </a:t>
            </a:r>
            <a:r>
              <a:rPr lang="tr-TR" sz="2800" dirty="0" smtClean="0"/>
              <a:t>ücretleri, </a:t>
            </a:r>
            <a:r>
              <a:rPr lang="tr-TR" sz="2800" u="sng" dirty="0" smtClean="0">
                <a:solidFill>
                  <a:srgbClr val="FF0000"/>
                </a:solidFill>
              </a:rPr>
              <a:t>görevlinin raporunu sistemde doldurmasından sonra</a:t>
            </a:r>
            <a:r>
              <a:rPr lang="tr-TR" sz="2800" dirty="0" smtClean="0"/>
              <a:t> </a:t>
            </a:r>
            <a:r>
              <a:rPr lang="tr-TR" sz="2800" dirty="0"/>
              <a:t>ödenecektir.</a:t>
            </a:r>
            <a:endParaRPr lang="tr-TR" sz="2800" dirty="0">
              <a:solidFill>
                <a:srgbClr val="FF0000"/>
              </a:solidFill>
            </a:endParaRPr>
          </a:p>
          <a:p>
            <a:pPr algn="just"/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5" name="Başlık 1"/>
          <p:cNvSpPr txBox="1">
            <a:spLocks/>
          </p:cNvSpPr>
          <p:nvPr/>
        </p:nvSpPr>
        <p:spPr bwMode="auto">
          <a:xfrm>
            <a:off x="4045527" y="0"/>
            <a:ext cx="8146473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DEĞERLENDİRME RAPORU</a:t>
            </a:r>
            <a:endParaRPr lang="tr-TR" sz="2800" b="1" u="sng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97773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şlık 1"/>
          <p:cNvSpPr txBox="1">
            <a:spLocks/>
          </p:cNvSpPr>
          <p:nvPr/>
        </p:nvSpPr>
        <p:spPr bwMode="auto">
          <a:xfrm>
            <a:off x="4045527" y="0"/>
            <a:ext cx="8146473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İLETİŞİM</a:t>
            </a:r>
            <a:endParaRPr lang="tr-TR" sz="2800" b="1" u="sng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087107" y="1211372"/>
            <a:ext cx="9980583" cy="5328591"/>
            <a:chOff x="-17463" y="1031100"/>
            <a:chExt cx="9128126" cy="5326203"/>
          </a:xfrm>
        </p:grpSpPr>
        <p:sp>
          <p:nvSpPr>
            <p:cNvPr id="7" name="10 Dikdörtgen"/>
            <p:cNvSpPr>
              <a:spLocks noChangeArrowheads="1"/>
            </p:cNvSpPr>
            <p:nvPr/>
          </p:nvSpPr>
          <p:spPr bwMode="auto">
            <a:xfrm>
              <a:off x="180314" y="1031100"/>
              <a:ext cx="7878925" cy="175353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tr-TR" sz="5400" b="1" dirty="0">
                  <a:solidFill>
                    <a:srgbClr val="FF0000"/>
                  </a:solidFill>
                  <a:latin typeface="+mj-lt"/>
                </a:rPr>
                <a:t>  444 ÖSYM</a:t>
              </a:r>
            </a:p>
            <a:p>
              <a:pPr algn="ctr" eaLnBrk="1" hangingPunct="1">
                <a:defRPr/>
              </a:pPr>
              <a:r>
                <a:rPr lang="tr-TR" sz="5400" b="1" dirty="0">
                  <a:solidFill>
                    <a:srgbClr val="FF0000"/>
                  </a:solidFill>
                  <a:latin typeface="+mj-lt"/>
                </a:rPr>
                <a:t>444 </a:t>
              </a:r>
              <a:r>
                <a:rPr lang="tr-TR" sz="5400" b="1" dirty="0" smtClean="0">
                  <a:solidFill>
                    <a:srgbClr val="FF0000"/>
                  </a:solidFill>
                  <a:latin typeface="+mj-lt"/>
                </a:rPr>
                <a:t>6796</a:t>
              </a:r>
              <a:endParaRPr lang="tr-TR" sz="5400" b="1" dirty="0">
                <a:solidFill>
                  <a:srgbClr val="FF0000"/>
                </a:solidFill>
                <a:latin typeface="+mj-lt"/>
              </a:endParaRPr>
            </a:p>
          </p:txBody>
        </p:sp>
        <p:pic>
          <p:nvPicPr>
            <p:cNvPr id="8" name="Resim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463" y="1031100"/>
              <a:ext cx="2225324" cy="198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Resim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8813" y="1031100"/>
              <a:ext cx="2331850" cy="187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10 Dikdörtgen"/>
            <p:cNvSpPr>
              <a:spLocks noChangeArrowheads="1"/>
            </p:cNvSpPr>
            <p:nvPr/>
          </p:nvSpPr>
          <p:spPr bwMode="auto">
            <a:xfrm>
              <a:off x="1183034" y="5526679"/>
              <a:ext cx="6805701" cy="830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4800" i="1" dirty="0">
                  <a:hlinkClick r:id="rId5"/>
                </a:rPr>
                <a:t>www.osym.gov.tr</a:t>
              </a:r>
              <a:endParaRPr lang="tr-TR" altLang="tr-TR" sz="4800" i="1" dirty="0"/>
            </a:p>
          </p:txBody>
        </p:sp>
      </p:grpSp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0" y="3297178"/>
            <a:ext cx="12192000" cy="1446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r-TR" sz="4800" b="1" dirty="0" smtClean="0">
                <a:latin typeface="+mn-lt"/>
              </a:rPr>
              <a:t> </a:t>
            </a:r>
            <a:r>
              <a:rPr lang="tr-TR" sz="4800" b="1" dirty="0" smtClean="0">
                <a:solidFill>
                  <a:srgbClr val="FF0000"/>
                </a:solidFill>
                <a:latin typeface="+mn-lt"/>
              </a:rPr>
              <a:t>(0312) 298 82 41 </a:t>
            </a:r>
          </a:p>
          <a:p>
            <a:pPr algn="ctr" eaLnBrk="1" hangingPunct="1">
              <a:defRPr/>
            </a:pPr>
            <a:r>
              <a:rPr lang="tr-TR" sz="4000" b="1" dirty="0" smtClean="0"/>
              <a:t>Sınav Koordinasyon Merkezi </a:t>
            </a:r>
            <a:r>
              <a:rPr lang="tr-TR" sz="4000" b="1" dirty="0" smtClean="0">
                <a:solidFill>
                  <a:srgbClr val="FF0000"/>
                </a:solidFill>
              </a:rPr>
              <a:t>(SKM)</a:t>
            </a:r>
            <a:endParaRPr lang="tr-T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049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294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19224" y="816145"/>
            <a:ext cx="108261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2018 </a:t>
            </a:r>
            <a:r>
              <a:rPr lang="tr-TR" sz="2000" b="1" dirty="0" smtClean="0"/>
              <a:t>KPSS </a:t>
            </a:r>
            <a:r>
              <a:rPr lang="tr-TR" sz="2000" b="1" dirty="0"/>
              <a:t>Atanan Aday Sayısı    	         	            </a:t>
            </a:r>
            <a:r>
              <a:rPr lang="tr-TR" sz="2000" b="1" dirty="0" smtClean="0"/>
              <a:t> 	: 1.234.532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 smtClean="0"/>
              <a:t>Afyonda Atanan Aday Sayısı			             	: 9018</a:t>
            </a:r>
            <a:endParaRPr lang="tr-TR" sz="2000" b="1" dirty="0"/>
          </a:p>
          <a:p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Sınav Tarihi 					             </a:t>
            </a:r>
            <a:r>
              <a:rPr lang="tr-TR" sz="2000" b="1" dirty="0" smtClean="0"/>
              <a:t>	: 22 </a:t>
            </a:r>
            <a:r>
              <a:rPr lang="tr-TR" sz="2000" b="1" dirty="0"/>
              <a:t>Temmuz 2018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Sınav Başlama Saati					: 10.15</a:t>
            </a:r>
          </a:p>
          <a:p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Sınav Süresi						: </a:t>
            </a:r>
            <a:r>
              <a:rPr lang="tr-TR" sz="2000" b="1" dirty="0" smtClean="0"/>
              <a:t>130 </a:t>
            </a:r>
            <a:r>
              <a:rPr lang="tr-TR" sz="2000" b="1" dirty="0"/>
              <a:t>Dakika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Adayların </a:t>
            </a:r>
            <a:r>
              <a:rPr lang="tr-TR" sz="2000" b="1" dirty="0">
                <a:solidFill>
                  <a:srgbClr val="FF0000"/>
                </a:solidFill>
              </a:rPr>
              <a:t>Sınav Binasına </a:t>
            </a:r>
            <a:r>
              <a:rPr lang="tr-TR" sz="2000" b="1" dirty="0"/>
              <a:t>Alınacağı Son Saat 	</a:t>
            </a:r>
            <a:r>
              <a:rPr lang="tr-TR" sz="2000" b="1" dirty="0" smtClean="0"/>
              <a:t>	: </a:t>
            </a:r>
            <a:r>
              <a:rPr lang="tr-TR" sz="2000" b="1" dirty="0"/>
              <a:t>10.00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Adayların </a:t>
            </a:r>
            <a:r>
              <a:rPr lang="tr-TR" sz="2000" b="1" dirty="0">
                <a:solidFill>
                  <a:srgbClr val="FF0000"/>
                </a:solidFill>
              </a:rPr>
              <a:t>Sınav Salonuna </a:t>
            </a:r>
            <a:r>
              <a:rPr lang="tr-TR" sz="2000" b="1" dirty="0"/>
              <a:t>Alınacağı Son Saat 	</a:t>
            </a:r>
            <a:r>
              <a:rPr lang="tr-TR" sz="2000" b="1" dirty="0" smtClean="0"/>
              <a:t>	: </a:t>
            </a:r>
            <a:r>
              <a:rPr lang="tr-TR" sz="2000" b="1" dirty="0"/>
              <a:t>10.15</a:t>
            </a:r>
          </a:p>
          <a:p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Adayların Sınavdan Çıkabilecekleri Süreler                </a:t>
            </a:r>
            <a:r>
              <a:rPr lang="tr-TR" sz="2000" b="1" dirty="0" smtClean="0"/>
              <a:t>	: 11.55-12.10</a:t>
            </a:r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Sınav Bitiş Saati					</a:t>
            </a:r>
            <a:r>
              <a:rPr lang="tr-TR" sz="2000" b="1" dirty="0" smtClean="0"/>
              <a:t>: 12.25</a:t>
            </a:r>
            <a:endParaRPr lang="tr-TR" sz="2000" b="1" dirty="0"/>
          </a:p>
          <a:p>
            <a:endParaRPr lang="tr-TR" sz="2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599992" y="0"/>
            <a:ext cx="7592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2018 </a:t>
            </a:r>
            <a:r>
              <a:rPr lang="tr-TR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KPSS</a:t>
            </a:r>
            <a:r>
              <a:rPr lang="tr-T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 (</a:t>
            </a:r>
            <a:r>
              <a:rPr lang="tr-TR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GK</a:t>
            </a:r>
            <a:r>
              <a:rPr lang="tr-T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 -</a:t>
            </a:r>
            <a:r>
              <a:rPr lang="tr-TR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GY</a:t>
            </a:r>
            <a:r>
              <a:rPr lang="tr-T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)</a:t>
            </a:r>
            <a:r>
              <a:rPr lang="tr-T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 GENEL</a:t>
            </a:r>
            <a:r>
              <a:rPr lang="tr-T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tr-T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BİLGİLER</a:t>
            </a:r>
          </a:p>
        </p:txBody>
      </p:sp>
    </p:spTree>
    <p:extLst>
      <p:ext uri="{BB962C8B-B14F-4D97-AF65-F5344CB8AC3E}">
        <p14:creationId xmlns:p14="http://schemas.microsoft.com/office/powerpoint/2010/main" val="15487716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57255"/>
              </p:ext>
            </p:extLst>
          </p:nvPr>
        </p:nvGraphicFramePr>
        <p:xfrm>
          <a:off x="3170710" y="463141"/>
          <a:ext cx="6507679" cy="6008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474">
                  <a:extLst>
                    <a:ext uri="{9D8B030D-6E8A-4147-A177-3AD203B41FA5}">
                      <a16:colId xmlns="" xmlns:a16="http://schemas.microsoft.com/office/drawing/2014/main" val="1616708664"/>
                    </a:ext>
                  </a:extLst>
                </a:gridCol>
                <a:gridCol w="6061205">
                  <a:extLst>
                    <a:ext uri="{9D8B030D-6E8A-4147-A177-3AD203B41FA5}">
                      <a16:colId xmlns="" xmlns:a16="http://schemas.microsoft.com/office/drawing/2014/main" val="118192631"/>
                    </a:ext>
                  </a:extLst>
                </a:gridCol>
              </a:tblGrid>
              <a:tr h="43782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KPSS Genel Yetenek / Genel Kültür 1. Oturum Pazar Sabah</a:t>
                      </a:r>
                      <a:r>
                        <a:rPr lang="de-DE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5600" marR="5600" marT="5600" marB="0" anchor="ctr"/>
                </a:tc>
                <a:extLst>
                  <a:ext uri="{0D108BD9-81ED-4DB2-BD59-A6C34878D82A}">
                    <a16:rowId xmlns="" xmlns:a16="http://schemas.microsoft.com/office/drawing/2014/main" val="3684540520"/>
                  </a:ext>
                </a:extLst>
              </a:tr>
              <a:tr h="21570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HUKUK FAKÜLTESİ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2625552084"/>
                  </a:ext>
                </a:extLst>
              </a:tr>
              <a:tr h="21570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YABANCI DİLLER YÜKSEK </a:t>
                      </a:r>
                      <a:r>
                        <a:rPr lang="tr-TR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OKULU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321469919"/>
                  </a:ext>
                </a:extLst>
              </a:tr>
              <a:tr h="2082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 EDEBİYAT FAKÜLTESİ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1258911922"/>
                  </a:ext>
                </a:extLst>
              </a:tr>
              <a:tr h="21570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DEVLET KONSERVATUARI 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48855800"/>
                  </a:ext>
                </a:extLst>
              </a:tr>
              <a:tr h="2380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GÜZEL SANATLAR FAKÜLTESİ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2268369074"/>
                  </a:ext>
                </a:extLst>
              </a:tr>
              <a:tr h="2082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VETERİNER FAKÜLTESİ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1005500156"/>
                  </a:ext>
                </a:extLst>
              </a:tr>
              <a:tr h="2380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BEDEN EĞİTİMİ SPOR YÜKSEKOKULU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2684053923"/>
                  </a:ext>
                </a:extLst>
              </a:tr>
              <a:tr h="21570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MÜHENDİSLİK FAKÜLTESİ / LABORATUVAR BİNASI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2694898986"/>
                  </a:ext>
                </a:extLst>
              </a:tr>
              <a:tr h="2082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EĞİTİM FAKÜLTESİ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2279702220"/>
                  </a:ext>
                </a:extLst>
              </a:tr>
              <a:tr h="2082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AFYON MESLEK YÜKSEK OKULU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2741733840"/>
                  </a:ext>
                </a:extLst>
              </a:tr>
              <a:tr h="26033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TEKNOLOJİ FAKÜLTESİ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5627345"/>
                  </a:ext>
                </a:extLst>
              </a:tr>
              <a:tr h="2082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MÜHENDİSLİK FAKÜLTESİ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2173388280"/>
                  </a:ext>
                </a:extLst>
              </a:tr>
              <a:tr h="2231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İKTİSADİ İDARİ BİLİMLER FAKÜLTESİ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4115373260"/>
                  </a:ext>
                </a:extLst>
              </a:tr>
              <a:tr h="21570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İSLAMİ İLİMLER FAKÜLTESİ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1733494064"/>
                  </a:ext>
                </a:extLst>
              </a:tr>
              <a:tr h="2082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TURİZM FAKÜLTESİ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581202194"/>
                  </a:ext>
                </a:extLst>
              </a:tr>
              <a:tr h="24545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ASBÜ DİŞ HEKİMLİĞİ FAKÜLTESİ</a:t>
                      </a:r>
                      <a:endParaRPr lang="tr-TR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1396481736"/>
                  </a:ext>
                </a:extLst>
              </a:tr>
              <a:tr h="24545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ASBÜ ATATÜRK SAĞLIK HİZMETLERİ MYO</a:t>
                      </a:r>
                      <a:endParaRPr lang="tr-TR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3555614397"/>
                  </a:ext>
                </a:extLst>
              </a:tr>
              <a:tr h="24545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ASBÜ SAĞLIK YÜKSEKOKULU A-BLOK</a:t>
                      </a:r>
                      <a:endParaRPr lang="tr-TR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64162725"/>
                  </a:ext>
                </a:extLst>
              </a:tr>
              <a:tr h="2231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ASBÜ SAĞLIK YÜKSEKOKULU B BLOK</a:t>
                      </a:r>
                      <a:endParaRPr lang="tr-TR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1550020403"/>
                  </a:ext>
                </a:extLst>
              </a:tr>
              <a:tr h="2082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ASBÜ TIP FAKÜLTESİ</a:t>
                      </a:r>
                      <a:endParaRPr lang="tr-TR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1618388181"/>
                  </a:ext>
                </a:extLst>
              </a:tr>
              <a:tr h="2380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AFYON MESLEKİ VE TEKNİK ANADOLU LİS.ANA BİNA</a:t>
                      </a:r>
                      <a:endParaRPr lang="tr-TR" sz="11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2862528398"/>
                  </a:ext>
                </a:extLst>
              </a:tr>
              <a:tr h="2231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AFYON MESLEKİ VE TEKNİK ANADOLU LİS. ATÖLYE BİNASI</a:t>
                      </a:r>
                      <a:endParaRPr lang="tr-TR" sz="11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1309484219"/>
                  </a:ext>
                </a:extLst>
              </a:tr>
              <a:tr h="2082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AFYON LİSESİ</a:t>
                      </a:r>
                      <a:endParaRPr lang="tr-TR" sz="11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749838756"/>
                  </a:ext>
                </a:extLst>
              </a:tr>
              <a:tr h="2008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AFYON LİSESİ EK BİNA</a:t>
                      </a:r>
                      <a:endParaRPr lang="tr-TR" sz="11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1843108585"/>
                  </a:ext>
                </a:extLst>
              </a:tr>
              <a:tr h="24545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1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AFYON GAZİ MESLEKİ VE TEKNİK ANADOLU LİSESİ</a:t>
                      </a:r>
                      <a:endParaRPr lang="tr-TR" sz="11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0" marR="5600" marT="5600" marB="0"/>
                </a:tc>
                <a:extLst>
                  <a:ext uri="{0D108BD9-81ED-4DB2-BD59-A6C34878D82A}">
                    <a16:rowId xmlns="" xmlns:a16="http://schemas.microsoft.com/office/drawing/2014/main" val="3287892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2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50891" y="823436"/>
            <a:ext cx="109500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2018 </a:t>
            </a:r>
            <a:r>
              <a:rPr lang="tr-TR" sz="2000" b="1" dirty="0" smtClean="0"/>
              <a:t>KPSS </a:t>
            </a:r>
            <a:r>
              <a:rPr lang="tr-TR" sz="2000" b="1" dirty="0"/>
              <a:t>Atanan Aday Sayısı    	         	            </a:t>
            </a:r>
            <a:r>
              <a:rPr lang="tr-TR" sz="2000" b="1" dirty="0" smtClean="0"/>
              <a:t> 	: 448.315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 smtClean="0"/>
              <a:t>Afyonda Atanan Aday Sayısı			             	: 3446</a:t>
            </a:r>
            <a:endParaRPr lang="tr-TR" sz="2000" b="1" dirty="0"/>
          </a:p>
          <a:p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Sınav Tarihi 					             </a:t>
            </a:r>
            <a:r>
              <a:rPr lang="tr-TR" sz="2000" b="1" dirty="0" smtClean="0"/>
              <a:t>	: 22 </a:t>
            </a:r>
            <a:r>
              <a:rPr lang="tr-TR" sz="2000" b="1" dirty="0"/>
              <a:t>Temmuz 2018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Sınav Başlama Saati					: </a:t>
            </a:r>
            <a:r>
              <a:rPr lang="tr-TR" sz="2000" b="1" dirty="0" smtClean="0"/>
              <a:t>14.45</a:t>
            </a:r>
            <a:endParaRPr lang="tr-TR" sz="2000" b="1" dirty="0"/>
          </a:p>
          <a:p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Sınav Süresi						: </a:t>
            </a:r>
            <a:r>
              <a:rPr lang="tr-TR" sz="2000" b="1" dirty="0" smtClean="0"/>
              <a:t>100 </a:t>
            </a:r>
            <a:r>
              <a:rPr lang="tr-TR" sz="2000" b="1" dirty="0"/>
              <a:t>Dakika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Adayların </a:t>
            </a:r>
            <a:r>
              <a:rPr lang="tr-TR" sz="2000" b="1" dirty="0">
                <a:solidFill>
                  <a:srgbClr val="FF0000"/>
                </a:solidFill>
              </a:rPr>
              <a:t>Sınav Binasına </a:t>
            </a:r>
            <a:r>
              <a:rPr lang="tr-TR" sz="2000" b="1" dirty="0"/>
              <a:t>Alınacağı Son Saat 	</a:t>
            </a:r>
            <a:r>
              <a:rPr lang="tr-TR" sz="2000" b="1" dirty="0" smtClean="0"/>
              <a:t>	: 14.30</a:t>
            </a:r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Adayların </a:t>
            </a:r>
            <a:r>
              <a:rPr lang="tr-TR" sz="2000" b="1" dirty="0">
                <a:solidFill>
                  <a:srgbClr val="FF0000"/>
                </a:solidFill>
              </a:rPr>
              <a:t>Sınav Salonuna </a:t>
            </a:r>
            <a:r>
              <a:rPr lang="tr-TR" sz="2000" b="1" dirty="0"/>
              <a:t>Alınacağı Son Saat 	</a:t>
            </a:r>
            <a:r>
              <a:rPr lang="tr-TR" sz="2000" b="1" dirty="0" smtClean="0"/>
              <a:t>	: 14.45</a:t>
            </a:r>
            <a:endParaRPr lang="tr-TR" sz="2000" b="1" dirty="0"/>
          </a:p>
          <a:p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Adayların Sınavdan Çıkabilecekleri Süreler                </a:t>
            </a:r>
            <a:r>
              <a:rPr lang="tr-TR" sz="2000" b="1" dirty="0" smtClean="0"/>
              <a:t>	: 16.00-16.10</a:t>
            </a:r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000" b="1" dirty="0"/>
              <a:t>Sınav Bitiş Saati					</a:t>
            </a:r>
            <a:r>
              <a:rPr lang="tr-TR" sz="2000" b="1" dirty="0" smtClean="0"/>
              <a:t>: 16.25</a:t>
            </a:r>
            <a:endParaRPr lang="tr-TR" sz="2000" b="1" dirty="0"/>
          </a:p>
          <a:p>
            <a:endParaRPr lang="tr-TR" sz="2000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4525347" y="0"/>
            <a:ext cx="7666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2018 KPSS (EĞİTİM BİLİMLERİ) GENEL</a:t>
            </a:r>
            <a:r>
              <a:rPr lang="tr-T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tr-T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BİLGİLER</a:t>
            </a:r>
          </a:p>
        </p:txBody>
      </p:sp>
    </p:spTree>
    <p:extLst>
      <p:ext uri="{BB962C8B-B14F-4D97-AF65-F5344CB8AC3E}">
        <p14:creationId xmlns:p14="http://schemas.microsoft.com/office/powerpoint/2010/main" val="167077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86496"/>
              </p:ext>
            </p:extLst>
          </p:nvPr>
        </p:nvGraphicFramePr>
        <p:xfrm>
          <a:off x="3124776" y="882485"/>
          <a:ext cx="6719867" cy="4758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1030">
                  <a:extLst>
                    <a:ext uri="{9D8B030D-6E8A-4147-A177-3AD203B41FA5}">
                      <a16:colId xmlns="" xmlns:a16="http://schemas.microsoft.com/office/drawing/2014/main" val="26451415"/>
                    </a:ext>
                  </a:extLst>
                </a:gridCol>
                <a:gridCol w="6258837">
                  <a:extLst>
                    <a:ext uri="{9D8B030D-6E8A-4147-A177-3AD203B41FA5}">
                      <a16:colId xmlns="" xmlns:a16="http://schemas.microsoft.com/office/drawing/2014/main" val="2272682850"/>
                    </a:ext>
                  </a:extLst>
                </a:gridCol>
              </a:tblGrid>
              <a:tr h="42745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KPSS Eğitim Bilimleri 2. Oturum Pazar Öğleden Sonra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29646369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</a:rPr>
                        <a:t>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600" u="none" strike="noStrike" dirty="0">
                          <a:effectLst/>
                        </a:rPr>
                        <a:t>İSLAMİ İLİMLER FAKÜLTESİ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924233278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2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600" u="none" strike="noStrike" dirty="0">
                          <a:effectLst/>
                        </a:rPr>
                        <a:t>VETERİNER FAKÜLTESİ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652478559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3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600" u="none" strike="noStrike" dirty="0">
                          <a:effectLst/>
                        </a:rPr>
                        <a:t>AFYON MESLEK YÜKSEK OKULU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751499768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</a:rPr>
                        <a:t>4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600" u="none" strike="noStrike" dirty="0">
                          <a:effectLst/>
                        </a:rPr>
                        <a:t>TEKNOLOJİ FAKÜLTESİ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0331555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5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600" b="1" i="1" u="none" strike="noStrike" dirty="0">
                          <a:effectLst/>
                        </a:rPr>
                        <a:t>ASBÜ ATATÜRK SAĞLIK HİZMETLERİ MYO</a:t>
                      </a:r>
                      <a:endParaRPr lang="tr-TR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637330874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6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600" b="1" i="1" u="none" strike="noStrike" dirty="0">
                          <a:effectLst/>
                        </a:rPr>
                        <a:t>ASBÜ TIP FAKÜLTESİ</a:t>
                      </a:r>
                      <a:endParaRPr lang="tr-TR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753040962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7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600" b="1" i="1" u="none" strike="noStrike" dirty="0">
                          <a:effectLst/>
                        </a:rPr>
                        <a:t>ASBÜ DİŞ HEKİMLİĞİ FAKÜLTESİ</a:t>
                      </a:r>
                      <a:endParaRPr lang="tr-TR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374192137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8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600" b="1" i="1" u="none" strike="noStrike" dirty="0">
                          <a:effectLst/>
                        </a:rPr>
                        <a:t>ASBÜ SAĞLIK YÜKSEKOKULU A-BLOK</a:t>
                      </a:r>
                      <a:endParaRPr lang="tr-TR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871591264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9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600" b="1" i="1" u="none" strike="noStrike" dirty="0">
                          <a:effectLst/>
                        </a:rPr>
                        <a:t>ASBÜ SAĞLIK YÜKSEKOKULU B BLOK</a:t>
                      </a:r>
                      <a:endParaRPr lang="tr-TR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4116240400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10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600" u="sng" strike="noStrike" dirty="0">
                          <a:effectLst/>
                        </a:rPr>
                        <a:t>AFYON LİSESİ</a:t>
                      </a:r>
                      <a:endParaRPr lang="tr-TR" sz="16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801312045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11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600" u="sng" strike="noStrike" dirty="0">
                          <a:effectLst/>
                        </a:rPr>
                        <a:t>AFYON LİSESİ EK BİNA</a:t>
                      </a:r>
                      <a:endParaRPr lang="tr-TR" sz="16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744832909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12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600" u="sng" strike="noStrike" dirty="0">
                          <a:effectLst/>
                        </a:rPr>
                        <a:t>AFYON MESLEKİ VE TEKNİK ANADOLU LİS.ANA BİNA</a:t>
                      </a:r>
                      <a:endParaRPr lang="tr-TR" sz="16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4007143486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13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600" u="sng" strike="noStrike" dirty="0">
                          <a:effectLst/>
                        </a:rPr>
                        <a:t>AFYON MESLEKİ VE TEKNİK ANADOLU LİS. ATÖLYE BİNASI</a:t>
                      </a:r>
                      <a:endParaRPr lang="tr-TR" sz="16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265770250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14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r-TR" sz="1600" u="sng" strike="noStrike" dirty="0">
                          <a:effectLst/>
                        </a:rPr>
                        <a:t>AFYON GAZİ MESLEKİ VE TEKNİK ANADOLU LİSESİ</a:t>
                      </a:r>
                      <a:endParaRPr lang="tr-TR" sz="16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207697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1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şlık 1"/>
          <p:cNvSpPr txBox="1">
            <a:spLocks/>
          </p:cNvSpPr>
          <p:nvPr/>
        </p:nvSpPr>
        <p:spPr bwMode="auto">
          <a:xfrm>
            <a:off x="3588589" y="0"/>
            <a:ext cx="8603411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SINAV BİNASINA 2 SAAT ÖNCE GELECEK GÖREVLİLER</a:t>
            </a:r>
            <a:endParaRPr lang="tr-TR" sz="2800" b="1" u="sng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2475781" y="1311214"/>
            <a:ext cx="9640673" cy="379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/>
              <a:t>Bina Sınav Sorumlusu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3209026" y="1955306"/>
            <a:ext cx="8907431" cy="379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/>
              <a:t>Bina Sınav Sorumlusu Yardımcısı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3954940" y="2711064"/>
            <a:ext cx="8161514" cy="379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/>
              <a:t>Bina</a:t>
            </a:r>
            <a:r>
              <a:rPr lang="tr-TR" b="1" dirty="0" smtClean="0"/>
              <a:t> Yöneticisi</a:t>
            </a:r>
            <a:endParaRPr lang="tr-TR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649638" y="3413188"/>
            <a:ext cx="7466819" cy="379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/>
              <a:t>Bina </a:t>
            </a:r>
            <a:r>
              <a:rPr lang="tr-TR" b="1" dirty="0" smtClean="0"/>
              <a:t>Cihaz Görevlisi</a:t>
            </a:r>
            <a:endParaRPr lang="tr-TR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5374256" y="4137780"/>
            <a:ext cx="6742197" cy="379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/>
              <a:t>Bina Güvenlik </a:t>
            </a:r>
            <a:r>
              <a:rPr lang="tr-TR" b="1" dirty="0" smtClean="0"/>
              <a:t>Görevlisi</a:t>
            </a:r>
            <a:endParaRPr lang="tr-TR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6090249" y="4817263"/>
            <a:ext cx="6026208" cy="379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/>
              <a:t>Hizmetli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2693876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şlık 1"/>
          <p:cNvSpPr txBox="1">
            <a:spLocks/>
          </p:cNvSpPr>
          <p:nvPr/>
        </p:nvSpPr>
        <p:spPr bwMode="auto">
          <a:xfrm>
            <a:off x="1785666" y="189782"/>
            <a:ext cx="10406334" cy="682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tr-TR" sz="2800" b="1" u="sng" dirty="0" smtClean="0">
                <a:solidFill>
                  <a:srgbClr val="C00000"/>
                </a:solidFill>
                <a:ea typeface="ＭＳ Ｐゴシック" pitchFamily="34" charset="-128"/>
              </a:rPr>
              <a:t>SINAV BİNASINA 1 SAAT 30 DAKİKA ÖNCE GELECEK GÖREVLİLER</a:t>
            </a:r>
            <a:endParaRPr lang="tr-TR" sz="2800" b="1" u="sng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484408" y="1518247"/>
            <a:ext cx="9627079" cy="379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/>
              <a:t>Salon Başkanı</a:t>
            </a:r>
            <a:endParaRPr lang="tr-TR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3213339" y="2317622"/>
            <a:ext cx="8898148" cy="379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/>
              <a:t>Gözetmen</a:t>
            </a:r>
            <a:endParaRPr lang="tr-TR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972463" y="3050852"/>
            <a:ext cx="8139024" cy="379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/>
              <a:t>Bina Yedek Görevlisi</a:t>
            </a:r>
            <a:endParaRPr lang="tr-TR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4649637" y="3769733"/>
            <a:ext cx="7461850" cy="379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/>
              <a:t>Engelli Salon Görevlisi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8655658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9886</TotalTime>
  <Words>1416</Words>
  <Application>Microsoft Office PowerPoint</Application>
  <PresentationFormat>Özel</PresentationFormat>
  <Paragraphs>309</Paragraphs>
  <Slides>35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>Sadık Çelikel</Manager>
  <Company>ÖSYM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2017-YGS</dc:title>
  <dc:creator>ÖSYM</dc:creator>
  <cp:lastModifiedBy>PC</cp:lastModifiedBy>
  <cp:revision>802</cp:revision>
  <cp:lastPrinted>2017-01-27T06:42:52Z</cp:lastPrinted>
  <dcterms:created xsi:type="dcterms:W3CDTF">2016-10-04T08:09:16Z</dcterms:created>
  <dcterms:modified xsi:type="dcterms:W3CDTF">2018-07-20T07:05:24Z</dcterms:modified>
</cp:coreProperties>
</file>